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0" r:id="rId4"/>
    <p:sldMasterId id="2147483712" r:id="rId5"/>
    <p:sldMasterId id="2147483724" r:id="rId6"/>
  </p:sldMasterIdLst>
  <p:notesMasterIdLst>
    <p:notesMasterId r:id="rId23"/>
  </p:notesMasterIdLst>
  <p:sldIdLst>
    <p:sldId id="259" r:id="rId7"/>
    <p:sldId id="269" r:id="rId8"/>
    <p:sldId id="266" r:id="rId9"/>
    <p:sldId id="276" r:id="rId10"/>
    <p:sldId id="279" r:id="rId11"/>
    <p:sldId id="260" r:id="rId12"/>
    <p:sldId id="261" r:id="rId13"/>
    <p:sldId id="262" r:id="rId14"/>
    <p:sldId id="265" r:id="rId15"/>
    <p:sldId id="264" r:id="rId16"/>
    <p:sldId id="272" r:id="rId17"/>
    <p:sldId id="278" r:id="rId18"/>
    <p:sldId id="275" r:id="rId19"/>
    <p:sldId id="274" r:id="rId20"/>
    <p:sldId id="280" r:id="rId21"/>
    <p:sldId id="26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6201" autoAdjust="0"/>
  </p:normalViewPr>
  <p:slideViewPr>
    <p:cSldViewPr snapToGrid="0">
      <p:cViewPr varScale="1">
        <p:scale>
          <a:sx n="113" d="100"/>
          <a:sy n="113" d="100"/>
        </p:scale>
        <p:origin x="-3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3;&#1088;&#1072;&#1092;.%20&#1076;&#1083;&#1103;%20&#1044;&#1080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3;&#1088;&#1072;&#1092;.%20&#1076;&#1083;&#1103;%20&#1044;&#1080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3;&#1088;&#1072;&#1092;.%20&#1076;&#1083;&#1103;%20&#1044;&#1080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 b="0" i="0" baseline="0" dirty="0">
                <a:latin typeface="Times New Roman" pitchFamily="18" charset="0"/>
                <a:cs typeface="Times New Roman" pitchFamily="18" charset="0"/>
              </a:rPr>
              <a:t>График сравнения зерновых </a:t>
            </a:r>
            <a:r>
              <a:rPr lang="ru-RU" sz="1100" b="0" i="0" baseline="0" dirty="0" smtClean="0">
                <a:latin typeface="Times New Roman" pitchFamily="18" charset="0"/>
                <a:cs typeface="Times New Roman" pitchFamily="18" charset="0"/>
              </a:rPr>
              <a:t>составов </a:t>
            </a:r>
            <a:r>
              <a:rPr lang="ru-RU" sz="1100" b="0" i="0" baseline="0" dirty="0">
                <a:latin typeface="Times New Roman" pitchFamily="18" charset="0"/>
                <a:cs typeface="Times New Roman" pitchFamily="18" charset="0"/>
              </a:rPr>
              <a:t>горячих </a:t>
            </a:r>
            <a:r>
              <a:rPr lang="ru-RU" sz="1100" b="0" i="0" baseline="0" dirty="0" smtClean="0">
                <a:latin typeface="Times New Roman" pitchFamily="18" charset="0"/>
                <a:cs typeface="Times New Roman" pitchFamily="18" charset="0"/>
              </a:rPr>
              <a:t> крупнозернистых пористых </a:t>
            </a:r>
            <a:r>
              <a:rPr lang="ru-RU" sz="1100" b="0" i="0" baseline="0" dirty="0">
                <a:latin typeface="Times New Roman" pitchFamily="18" charset="0"/>
                <a:cs typeface="Times New Roman" pitchFamily="18" charset="0"/>
              </a:rPr>
              <a:t>асфальтобетонов приготовленных по ГОСТ </a:t>
            </a:r>
            <a:r>
              <a:rPr lang="ru-RU" sz="1100" b="0" i="0" baseline="0" dirty="0" smtClean="0">
                <a:latin typeface="Times New Roman" pitchFamily="18" charset="0"/>
                <a:cs typeface="Times New Roman" pitchFamily="18" charset="0"/>
              </a:rPr>
              <a:t>9128 </a:t>
            </a:r>
            <a:r>
              <a:rPr lang="ru-RU" sz="1100" b="0" i="0" baseline="0" dirty="0">
                <a:latin typeface="Times New Roman" pitchFamily="18" charset="0"/>
                <a:cs typeface="Times New Roman" pitchFamily="18" charset="0"/>
              </a:rPr>
              <a:t>и  СТО 2.11.2015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1188759674501059"/>
          <c:y val="0.14271682804536484"/>
          <c:w val="0.8875006771092816"/>
          <c:h val="0.66577345123777076"/>
        </c:manualLayout>
      </c:layout>
      <c:lineChart>
        <c:grouping val="standard"/>
        <c:varyColors val="0"/>
        <c:ser>
          <c:idx val="0"/>
          <c:order val="0"/>
          <c:spPr>
            <a:ln w="50800" cap="flat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'Лист1 (2)'!$E$101:$O$101</c:f>
              <c:numCache>
                <c:formatCode>General</c:formatCode>
                <c:ptCount val="11"/>
                <c:pt idx="0">
                  <c:v>40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  <c:pt idx="5">
                  <c:v>2.5</c:v>
                </c:pt>
                <c:pt idx="6">
                  <c:v>1.25</c:v>
                </c:pt>
                <c:pt idx="7">
                  <c:v>0.63000000000000056</c:v>
                </c:pt>
                <c:pt idx="8">
                  <c:v>0.31500000000000028</c:v>
                </c:pt>
                <c:pt idx="9">
                  <c:v>0.16</c:v>
                </c:pt>
                <c:pt idx="10">
                  <c:v>7.0999999999999994E-2</c:v>
                </c:pt>
              </c:numCache>
            </c:numRef>
          </c:cat>
          <c:val>
            <c:numRef>
              <c:f>'Лист1 (2)'!$E$93:$O$93</c:f>
              <c:numCache>
                <c:formatCode>General</c:formatCode>
                <c:ptCount val="1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88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37</c:v>
                </c:pt>
                <c:pt idx="9">
                  <c:v>20</c:v>
                </c:pt>
                <c:pt idx="10">
                  <c:v>8</c:v>
                </c:pt>
              </c:numCache>
            </c:numRef>
          </c:val>
          <c:smooth val="0"/>
        </c:ser>
        <c:ser>
          <c:idx val="1"/>
          <c:order val="1"/>
          <c:spPr>
            <a:ln w="50800" cap="sq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'Лист1 (2)'!$E$101:$O$101</c:f>
              <c:numCache>
                <c:formatCode>General</c:formatCode>
                <c:ptCount val="11"/>
                <c:pt idx="0">
                  <c:v>40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  <c:pt idx="5">
                  <c:v>2.5</c:v>
                </c:pt>
                <c:pt idx="6">
                  <c:v>1.25</c:v>
                </c:pt>
                <c:pt idx="7">
                  <c:v>0.63000000000000056</c:v>
                </c:pt>
                <c:pt idx="8">
                  <c:v>0.31500000000000028</c:v>
                </c:pt>
                <c:pt idx="9">
                  <c:v>0.16</c:v>
                </c:pt>
                <c:pt idx="10">
                  <c:v>7.0999999999999994E-2</c:v>
                </c:pt>
              </c:numCache>
            </c:numRef>
          </c:cat>
          <c:val>
            <c:numRef>
              <c:f>'Лист1 (2)'!$E$92:$O$92</c:f>
              <c:numCache>
                <c:formatCode>General</c:formatCode>
                <c:ptCount val="11"/>
                <c:pt idx="0">
                  <c:v>90</c:v>
                </c:pt>
                <c:pt idx="1">
                  <c:v>75</c:v>
                </c:pt>
                <c:pt idx="2">
                  <c:v>64</c:v>
                </c:pt>
                <c:pt idx="3">
                  <c:v>52</c:v>
                </c:pt>
                <c:pt idx="4">
                  <c:v>40</c:v>
                </c:pt>
                <c:pt idx="5">
                  <c:v>28</c:v>
                </c:pt>
                <c:pt idx="6">
                  <c:v>16</c:v>
                </c:pt>
                <c:pt idx="7">
                  <c:v>10</c:v>
                </c:pt>
                <c:pt idx="8">
                  <c:v>8</c:v>
                </c:pt>
                <c:pt idx="9">
                  <c:v>5</c:v>
                </c:pt>
                <c:pt idx="10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v>Ряд3</c:v>
          </c:tx>
          <c:spPr>
            <a:ln w="57150" cap="flat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'Лист1 (2)'!$E$101:$O$101</c:f>
              <c:numCache>
                <c:formatCode>General</c:formatCode>
                <c:ptCount val="11"/>
                <c:pt idx="0">
                  <c:v>40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  <c:pt idx="5">
                  <c:v>2.5</c:v>
                </c:pt>
                <c:pt idx="6">
                  <c:v>1.25</c:v>
                </c:pt>
                <c:pt idx="7">
                  <c:v>0.63000000000000056</c:v>
                </c:pt>
                <c:pt idx="8">
                  <c:v>0.31500000000000028</c:v>
                </c:pt>
                <c:pt idx="9">
                  <c:v>0.16</c:v>
                </c:pt>
                <c:pt idx="10">
                  <c:v>7.0999999999999994E-2</c:v>
                </c:pt>
              </c:numCache>
            </c:numRef>
          </c:cat>
          <c:val>
            <c:numRef>
              <c:f>'Лист1 (2)'!$E$97:$O$97</c:f>
              <c:numCache>
                <c:formatCode>General</c:formatCode>
                <c:ptCount val="11"/>
                <c:pt idx="0">
                  <c:v>100</c:v>
                </c:pt>
                <c:pt idx="1">
                  <c:v>88</c:v>
                </c:pt>
                <c:pt idx="2">
                  <c:v>80</c:v>
                </c:pt>
                <c:pt idx="3">
                  <c:v>67</c:v>
                </c:pt>
                <c:pt idx="4">
                  <c:v>45</c:v>
                </c:pt>
                <c:pt idx="5">
                  <c:v>38</c:v>
                </c:pt>
                <c:pt idx="6">
                  <c:v>30</c:v>
                </c:pt>
                <c:pt idx="7">
                  <c:v>23</c:v>
                </c:pt>
                <c:pt idx="8">
                  <c:v>15</c:v>
                </c:pt>
                <c:pt idx="9">
                  <c:v>11</c:v>
                </c:pt>
                <c:pt idx="10">
                  <c:v>7</c:v>
                </c:pt>
              </c:numCache>
            </c:numRef>
          </c:val>
          <c:smooth val="0"/>
        </c:ser>
        <c:ser>
          <c:idx val="3"/>
          <c:order val="3"/>
          <c:tx>
            <c:v>Ряд4</c:v>
          </c:tx>
          <c:spPr>
            <a:ln w="60325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'Лист1 (2)'!$E$101:$O$101</c:f>
              <c:numCache>
                <c:formatCode>General</c:formatCode>
                <c:ptCount val="11"/>
                <c:pt idx="0">
                  <c:v>40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  <c:pt idx="5">
                  <c:v>2.5</c:v>
                </c:pt>
                <c:pt idx="6">
                  <c:v>1.25</c:v>
                </c:pt>
                <c:pt idx="7">
                  <c:v>0.63000000000000056</c:v>
                </c:pt>
                <c:pt idx="8">
                  <c:v>0.31500000000000028</c:v>
                </c:pt>
                <c:pt idx="9">
                  <c:v>0.16</c:v>
                </c:pt>
                <c:pt idx="10">
                  <c:v>7.0999999999999994E-2</c:v>
                </c:pt>
              </c:numCache>
            </c:numRef>
          </c:cat>
          <c:val>
            <c:numRef>
              <c:f>'Лист1 (2)'!$E$96:$O$96</c:f>
              <c:numCache>
                <c:formatCode>General</c:formatCode>
                <c:ptCount val="11"/>
                <c:pt idx="0">
                  <c:v>90</c:v>
                </c:pt>
                <c:pt idx="1">
                  <c:v>75</c:v>
                </c:pt>
                <c:pt idx="2">
                  <c:v>64</c:v>
                </c:pt>
                <c:pt idx="3">
                  <c:v>52</c:v>
                </c:pt>
                <c:pt idx="4">
                  <c:v>34</c:v>
                </c:pt>
                <c:pt idx="5">
                  <c:v>24</c:v>
                </c:pt>
                <c:pt idx="6">
                  <c:v>16</c:v>
                </c:pt>
                <c:pt idx="7">
                  <c:v>10</c:v>
                </c:pt>
                <c:pt idx="8">
                  <c:v>7</c:v>
                </c:pt>
                <c:pt idx="9">
                  <c:v>4</c:v>
                </c:pt>
                <c:pt idx="1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21696"/>
        <c:axId val="49023616"/>
      </c:lineChart>
      <c:catAx>
        <c:axId val="490216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="0" i="0" baseline="0">
                    <a:latin typeface="Times New Roman" pitchFamily="18" charset="0"/>
                    <a:cs typeface="Times New Roman" pitchFamily="18" charset="0"/>
                  </a:rPr>
                  <a:t>Размер зерен минерального материала,мм</a:t>
                </a:r>
                <a:endParaRPr lang="ru-RU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out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9023616"/>
        <c:crosses val="autoZero"/>
        <c:auto val="0"/>
        <c:lblAlgn val="ctr"/>
        <c:lblOffset val="100"/>
        <c:tickMarkSkip val="1"/>
        <c:noMultiLvlLbl val="0"/>
      </c:catAx>
      <c:valAx>
        <c:axId val="49023616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100" b="0" i="0" baseline="0">
                    <a:latin typeface="Times New Roman" pitchFamily="18" charset="0"/>
                    <a:cs typeface="Times New Roman" pitchFamily="18" charset="0"/>
                  </a:rPr>
                  <a:t>Содержание зерен мельче,мм %</a:t>
                </a:r>
                <a:endParaRPr lang="ru-RU" sz="11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7.8607957082998392E-3"/>
              <c:y val="0.19359667251195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902169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gradFill>
      <a:gsLst>
        <a:gs pos="0">
          <a:srgbClr val="5E9EFF"/>
        </a:gs>
        <a:gs pos="0">
          <a:srgbClr val="85C2FF"/>
        </a:gs>
        <a:gs pos="0">
          <a:schemeClr val="accent2">
            <a:lumMod val="75000"/>
          </a:schemeClr>
        </a:gs>
        <a:gs pos="100000">
          <a:srgbClr val="FFEBFA"/>
        </a:gs>
      </a:gsLst>
      <a:lin ang="5400000" scaled="0"/>
    </a:gradFill>
    <a:ln w="3175">
      <a:solidFill>
        <a:srgbClr val="000000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="1" i="0" baseline="0" dirty="0" smtClean="0">
                <a:latin typeface="Times New Roman" pitchFamily="18" charset="0"/>
                <a:cs typeface="Times New Roman" pitchFamily="18" charset="0"/>
              </a:rPr>
              <a:t>Колееобразование </a:t>
            </a:r>
            <a:r>
              <a:rPr lang="ru-RU" sz="1400" b="1" i="0" baseline="0" dirty="0">
                <a:latin typeface="Times New Roman" pitchFamily="18" charset="0"/>
                <a:cs typeface="Times New Roman" pitchFamily="18" charset="0"/>
              </a:rPr>
              <a:t>горячих крупнозернистых пористых</a:t>
            </a:r>
            <a:r>
              <a:rPr lang="en-US" sz="1400" b="1" i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0" baseline="0" dirty="0">
                <a:latin typeface="Times New Roman" pitchFamily="18" charset="0"/>
                <a:cs typeface="Times New Roman" pitchFamily="18" charset="0"/>
              </a:rPr>
              <a:t> асфальтобетонов  на </a:t>
            </a:r>
            <a:r>
              <a:rPr lang="ru-RU" sz="1400" b="1" i="0" baseline="0" dirty="0" smtClean="0">
                <a:latin typeface="Times New Roman" pitchFamily="18" charset="0"/>
                <a:cs typeface="Times New Roman" pitchFamily="18" charset="0"/>
              </a:rPr>
              <a:t>БНД 60/90</a:t>
            </a:r>
            <a:endParaRPr lang="ru-RU" sz="1400" b="1" i="0" baseline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349195475975528"/>
          <c:y val="1.1757952820057031E-2"/>
        </c:manualLayout>
      </c:layout>
      <c:overlay val="1"/>
      <c:spPr>
        <a:solidFill>
          <a:schemeClr val="accent6">
            <a:lumMod val="75000"/>
            <a:alpha val="9000"/>
          </a:schemeClr>
        </a:solidFill>
        <a:scene3d>
          <a:camera prst="orthographicFront"/>
          <a:lightRig rig="threePt" dir="t"/>
        </a:scene3d>
        <a:sp3d>
          <a:bevelT w="146050" h="177800"/>
        </a:sp3d>
      </c:spPr>
    </c:title>
    <c:autoTitleDeleted val="0"/>
    <c:plotArea>
      <c:layout>
        <c:manualLayout>
          <c:layoutTarget val="inner"/>
          <c:xMode val="edge"/>
          <c:yMode val="edge"/>
          <c:x val="0.12103319379052246"/>
          <c:y val="0.15708317984161604"/>
          <c:w val="0.78067589495586509"/>
          <c:h val="0.5511675603295537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Пористый!$C$69</c:f>
              <c:strCache>
                <c:ptCount val="1"/>
                <c:pt idx="0">
                  <c:v>Горячий крупнозернистый  асфальтобетон по ГОСТ 9128-2013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513386167863285E-3"/>
                  <c:y val="-8.228691889368128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Пористый!$B$70:$B$73</c:f>
              <c:numCache>
                <c:formatCode>General</c:formatCode>
                <c:ptCount val="4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</c:numCache>
            </c:numRef>
          </c:xVal>
          <c:yVal>
            <c:numRef>
              <c:f>Пористый!$C$70:$C$73</c:f>
              <c:numCache>
                <c:formatCode>General</c:formatCode>
                <c:ptCount val="4"/>
                <c:pt idx="0">
                  <c:v>0</c:v>
                </c:pt>
                <c:pt idx="1">
                  <c:v>5.34</c:v>
                </c:pt>
                <c:pt idx="2">
                  <c:v>6.52</c:v>
                </c:pt>
                <c:pt idx="3">
                  <c:v>6.9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Пористый!$D$69</c:f>
              <c:strCache>
                <c:ptCount val="1"/>
                <c:pt idx="0">
                  <c:v>Горячий крупнозернистый асфальтобетон P 40 по СТО Автодор 2.11-2015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2513386167863285E-3"/>
                  <c:y val="-7.1913598910950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og"/>
            <c:dispRSqr val="0"/>
            <c:dispEq val="0"/>
          </c:trendline>
          <c:xVal>
            <c:numRef>
              <c:f>Пористый!$B$70:$B$73</c:f>
              <c:numCache>
                <c:formatCode>General</c:formatCode>
                <c:ptCount val="4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</c:numCache>
            </c:numRef>
          </c:xVal>
          <c:yVal>
            <c:numRef>
              <c:f>Пористый!$D$70:$D$73</c:f>
              <c:numCache>
                <c:formatCode>General</c:formatCode>
                <c:ptCount val="4"/>
                <c:pt idx="0">
                  <c:v>0</c:v>
                </c:pt>
                <c:pt idx="1">
                  <c:v>4.6399999999999997</c:v>
                </c:pt>
                <c:pt idx="2">
                  <c:v>5.68</c:v>
                </c:pt>
                <c:pt idx="3">
                  <c:v>6.1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Пористый!$E$69</c:f>
              <c:strCache>
                <c:ptCount val="1"/>
                <c:pt idx="0">
                  <c:v>Горячий крупнозернистый  асфальтобетон PE 31,5 по СТО Автодор 2.11-2015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7636887608069169E-3"/>
                  <c:y val="1.388888888888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Пористый!$B$70:$B$73</c:f>
              <c:numCache>
                <c:formatCode>General</c:formatCode>
                <c:ptCount val="4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</c:numCache>
            </c:numRef>
          </c:xVal>
          <c:yVal>
            <c:numRef>
              <c:f>Пористый!$E$70:$E$73</c:f>
              <c:numCache>
                <c:formatCode>General</c:formatCode>
                <c:ptCount val="4"/>
                <c:pt idx="0">
                  <c:v>0</c:v>
                </c:pt>
                <c:pt idx="1">
                  <c:v>4.2699999999999996</c:v>
                </c:pt>
                <c:pt idx="2">
                  <c:v>5.31</c:v>
                </c:pt>
                <c:pt idx="3">
                  <c:v>5.7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10176"/>
        <c:axId val="107412096"/>
      </c:scatterChart>
      <c:valAx>
        <c:axId val="107410176"/>
        <c:scaling>
          <c:orientation val="minMax"/>
          <c:max val="3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="0" i="0" baseline="0">
                    <a:latin typeface="Times New Roman" pitchFamily="18" charset="0"/>
                    <a:cs typeface="Times New Roman" pitchFamily="18" charset="0"/>
                  </a:rPr>
                  <a:t>Количество приложений нагрузки</a:t>
                </a:r>
                <a:endParaRPr lang="ru-RU" sz="1200" b="1" i="0" baseline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23346524212275524"/>
              <c:y val="0.757481587840450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/>
            </a:pPr>
            <a:endParaRPr lang="ru-RU"/>
          </a:p>
        </c:txPr>
        <c:crossAx val="107412096"/>
        <c:crosses val="autoZero"/>
        <c:crossBetween val="midCat"/>
        <c:majorUnit val="10000"/>
        <c:minorUnit val="1000"/>
      </c:valAx>
      <c:valAx>
        <c:axId val="107412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200" b="0" i="0" baseline="0" dirty="0">
                    <a:latin typeface="Times New Roman" pitchFamily="18" charset="0"/>
                    <a:cs typeface="Times New Roman" pitchFamily="18" charset="0"/>
                  </a:rPr>
                  <a:t>Глубина </a:t>
                </a:r>
                <a:r>
                  <a:rPr lang="ru-RU" sz="1200" b="0" i="0" baseline="0" dirty="0" err="1">
                    <a:latin typeface="Times New Roman" pitchFamily="18" charset="0"/>
                    <a:cs typeface="Times New Roman" pitchFamily="18" charset="0"/>
                  </a:rPr>
                  <a:t>колеи,мм</a:t>
                </a:r>
                <a:endParaRPr lang="ru-RU" sz="1200" b="1" i="0" baseline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76294546738125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1074101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 dirty="0">
                <a:latin typeface="Times New Roman" pitchFamily="18" charset="0"/>
                <a:cs typeface="Times New Roman" pitchFamily="18" charset="0"/>
              </a:rPr>
              <a:t>График деформирования горячих крупнозернистых плотных</a:t>
            </a:r>
            <a:r>
              <a:rPr lang="en-US" sz="1400" b="0" i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i="0" baseline="0" dirty="0">
                <a:latin typeface="Times New Roman" pitchFamily="18" charset="0"/>
                <a:cs typeface="Times New Roman" pitchFamily="18" charset="0"/>
              </a:rPr>
              <a:t> асфальтобетонов </a:t>
            </a:r>
            <a:r>
              <a:rPr lang="ru-RU" sz="1400" b="0" i="0" baseline="0" dirty="0" smtClean="0">
                <a:latin typeface="Times New Roman" pitchFamily="18" charset="0"/>
                <a:cs typeface="Times New Roman" pitchFamily="18" charset="0"/>
              </a:rPr>
              <a:t>на БНД 60/90</a:t>
            </a:r>
            <a:endParaRPr lang="ru-RU" sz="1400" b="1" i="0" baseline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4011290412176428"/>
          <c:y val="2.6270292646326961E-2"/>
        </c:manualLayout>
      </c:layout>
      <c:overlay val="1"/>
      <c:spPr>
        <a:solidFill>
          <a:schemeClr val="tx2">
            <a:lumMod val="60000"/>
            <a:lumOff val="40000"/>
            <a:alpha val="9000"/>
          </a:schemeClr>
        </a:solidFill>
        <a:scene3d>
          <a:camera prst="orthographicFront"/>
          <a:lightRig rig="threePt" dir="t"/>
        </a:scene3d>
        <a:sp3d>
          <a:bevelT w="203200" h="203200"/>
        </a:sp3d>
      </c:spPr>
    </c:title>
    <c:autoTitleDeleted val="0"/>
    <c:plotArea>
      <c:layout>
        <c:manualLayout>
          <c:layoutTarget val="inner"/>
          <c:xMode val="edge"/>
          <c:yMode val="edge"/>
          <c:x val="0.13091796224030663"/>
          <c:y val="0.17659358244822113"/>
          <c:w val="0.79149517241139911"/>
          <c:h val="0.5616691579723465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ТипА!$C$67</c:f>
              <c:strCache>
                <c:ptCount val="1"/>
                <c:pt idx="0">
                  <c:v>Горячий крупнозернистый плотный асфальтобетон Тип А по ГОСТ 9128-2013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7105252194200668E-4"/>
                  <c:y val="5.4531050325485192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ТипА!$B$68:$B$71</c:f>
              <c:numCache>
                <c:formatCode>General</c:formatCode>
                <c:ptCount val="4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</c:numCache>
            </c:numRef>
          </c:xVal>
          <c:yVal>
            <c:numRef>
              <c:f>ТипА!$C$68:$C$71</c:f>
              <c:numCache>
                <c:formatCode>General</c:formatCode>
                <c:ptCount val="4"/>
                <c:pt idx="0">
                  <c:v>0</c:v>
                </c:pt>
                <c:pt idx="1">
                  <c:v>2.8</c:v>
                </c:pt>
                <c:pt idx="2">
                  <c:v>3.82</c:v>
                </c:pt>
                <c:pt idx="3">
                  <c:v>4.0999999999999996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ТипА!$D$67</c:f>
              <c:strCache>
                <c:ptCount val="1"/>
                <c:pt idx="0">
                  <c:v>Горячий крупнозернистый плотный асфальтобетон А 40 по СТО Автодор 2.11-2015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1.31315421203977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ТипА!$B$68:$B$71</c:f>
              <c:numCache>
                <c:formatCode>General</c:formatCode>
                <c:ptCount val="4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</c:numCache>
            </c:numRef>
          </c:xVal>
          <c:yVal>
            <c:numRef>
              <c:f>ТипА!$D$68:$D$71</c:f>
              <c:numCache>
                <c:formatCode>General</c:formatCode>
                <c:ptCount val="4"/>
                <c:pt idx="0">
                  <c:v>0</c:v>
                </c:pt>
                <c:pt idx="1">
                  <c:v>2.3899999999999997</c:v>
                </c:pt>
                <c:pt idx="2">
                  <c:v>3.38</c:v>
                </c:pt>
                <c:pt idx="3">
                  <c:v>3.65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ТипА!$E$67</c:f>
              <c:strCache>
                <c:ptCount val="1"/>
                <c:pt idx="0">
                  <c:v>Горячий крупнозернистый плотный асфальтобетон АE 31,5 по СТО Автодор 2.11-2015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7.7404097957369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ТипА!$B$68:$B$71</c:f>
              <c:numCache>
                <c:formatCode>General</c:formatCode>
                <c:ptCount val="4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</c:numCache>
            </c:numRef>
          </c:xVal>
          <c:yVal>
            <c:numRef>
              <c:f>ТипА!$E$68:$E$71</c:f>
              <c:numCache>
                <c:formatCode>General</c:formatCode>
                <c:ptCount val="4"/>
                <c:pt idx="0">
                  <c:v>0</c:v>
                </c:pt>
                <c:pt idx="1">
                  <c:v>2.16</c:v>
                </c:pt>
                <c:pt idx="2">
                  <c:v>3.15</c:v>
                </c:pt>
                <c:pt idx="3">
                  <c:v>3.4099999999999997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521920"/>
        <c:axId val="112005120"/>
      </c:scatterChart>
      <c:valAx>
        <c:axId val="107521920"/>
        <c:scaling>
          <c:orientation val="minMax"/>
          <c:max val="3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="0" i="0" baseline="0" dirty="0">
                    <a:latin typeface="Times New Roman" pitchFamily="18" charset="0"/>
                    <a:cs typeface="Times New Roman" pitchFamily="18" charset="0"/>
                  </a:rPr>
                  <a:t>Количество приложений нагрузки</a:t>
                </a:r>
                <a:endParaRPr lang="ru-RU" sz="1200" b="1" i="0" baseline="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34880955067492503"/>
              <c:y val="0.788171557802557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/>
            </a:pPr>
            <a:endParaRPr lang="ru-RU"/>
          </a:p>
        </c:txPr>
        <c:crossAx val="112005120"/>
        <c:crosses val="autoZero"/>
        <c:crossBetween val="midCat"/>
        <c:majorUnit val="10000"/>
        <c:minorUnit val="1000"/>
      </c:valAx>
      <c:valAx>
        <c:axId val="11200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 baseline="0"/>
            </a:pPr>
            <a:endParaRPr lang="ru-RU"/>
          </a:p>
        </c:txPr>
        <c:crossAx val="1075219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ru-RU" sz="1400" b="1" i="0" baseline="0" dirty="0" smtClean="0">
                <a:latin typeface="Times New Roman" pitchFamily="18" charset="0"/>
                <a:cs typeface="Times New Roman" pitchFamily="18" charset="0"/>
              </a:rPr>
              <a:t>То же для ПДА-смесей</a:t>
            </a:r>
          </a:p>
          <a:p>
            <a:pPr algn="l">
              <a:defRPr/>
            </a:pPr>
            <a:endParaRPr lang="ru-RU" sz="1400" b="1" i="0" baseline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6196612162920624"/>
          <c:y val="5.2881049076736438E-3"/>
        </c:manualLayout>
      </c:layout>
      <c:overlay val="1"/>
      <c:spPr>
        <a:solidFill>
          <a:srgbClr val="FFFF00">
            <a:alpha val="9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0.12570220692324507"/>
          <c:y val="0.16324314659482281"/>
          <c:w val="0.76195128449941218"/>
          <c:h val="0.53978973314739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Пористый!$C$35</c:f>
              <c:strCache>
                <c:ptCount val="1"/>
                <c:pt idx="0">
                  <c:v>Горячий крупнозернистый пористый асфальтобетон по ГОСТ 9128-2013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Пористый!$B$36:$B$39</c:f>
              <c:numCache>
                <c:formatCode>General</c:formatCode>
                <c:ptCount val="4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</c:numCache>
            </c:numRef>
          </c:xVal>
          <c:yVal>
            <c:numRef>
              <c:f>Пористый!$C$36:$C$39</c:f>
              <c:numCache>
                <c:formatCode>General</c:formatCode>
                <c:ptCount val="4"/>
                <c:pt idx="0">
                  <c:v>0</c:v>
                </c:pt>
                <c:pt idx="1">
                  <c:v>4.3099999999999996</c:v>
                </c:pt>
                <c:pt idx="2">
                  <c:v>5.51</c:v>
                </c:pt>
                <c:pt idx="3">
                  <c:v>5.75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Пористый!$D$35</c:f>
              <c:strCache>
                <c:ptCount val="1"/>
                <c:pt idx="0">
                  <c:v>Горячий крупнозернистый пористый асфальтобетон P 40 по СТО Автодор 2.11-2015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Пористый!$B$36:$B$39</c:f>
              <c:numCache>
                <c:formatCode>General</c:formatCode>
                <c:ptCount val="4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</c:numCache>
            </c:numRef>
          </c:xVal>
          <c:yVal>
            <c:numRef>
              <c:f>Пористый!$D$36:$D$39</c:f>
              <c:numCache>
                <c:formatCode>General</c:formatCode>
                <c:ptCount val="4"/>
                <c:pt idx="0">
                  <c:v>0</c:v>
                </c:pt>
                <c:pt idx="1">
                  <c:v>4</c:v>
                </c:pt>
                <c:pt idx="2">
                  <c:v>4.87</c:v>
                </c:pt>
                <c:pt idx="3">
                  <c:v>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Пористый!$E$35</c:f>
              <c:strCache>
                <c:ptCount val="1"/>
                <c:pt idx="0">
                  <c:v>Горячий крупнозернистый пористый асфальтобетон PE 31,5 по СТО Автодор 2.11-2015</c:v>
                </c:pt>
              </c:strCache>
            </c:strRef>
          </c:tx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0596716852249392E-2"/>
                  <c:y val="2.514542331117438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latin typeface="Times New Roman" pitchFamily="18" charset="0"/>
                        <a:cs typeface="Times New Roman" pitchFamily="18" charset="0"/>
                      </a:rPr>
                      <a:t>4,75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Пористый!$B$36:$B$39</c:f>
              <c:numCache>
                <c:formatCode>General</c:formatCode>
                <c:ptCount val="4"/>
                <c:pt idx="0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</c:numCache>
            </c:numRef>
          </c:xVal>
          <c:yVal>
            <c:numRef>
              <c:f>Пористый!$E$36:$E$39</c:f>
              <c:numCache>
                <c:formatCode>General</c:formatCode>
                <c:ptCount val="4"/>
                <c:pt idx="0">
                  <c:v>0</c:v>
                </c:pt>
                <c:pt idx="1">
                  <c:v>3.51</c:v>
                </c:pt>
                <c:pt idx="2">
                  <c:v>4.5199999999999996</c:v>
                </c:pt>
                <c:pt idx="3">
                  <c:v>4.75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053248"/>
        <c:axId val="112067712"/>
      </c:scatterChart>
      <c:valAx>
        <c:axId val="112053248"/>
        <c:scaling>
          <c:orientation val="minMax"/>
          <c:max val="300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200" b="0" i="0" baseline="0">
                    <a:latin typeface="Times New Roman" pitchFamily="18" charset="0"/>
                    <a:cs typeface="Times New Roman" pitchFamily="18" charset="0"/>
                  </a:rPr>
                  <a:t>Количество приложений нагрузки</a:t>
                </a:r>
                <a:endParaRPr lang="ru-RU" sz="1200" b="1" i="0" baseline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28162840990853139"/>
              <c:y val="0.756210452418194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2067712"/>
        <c:crosses val="autoZero"/>
        <c:crossBetween val="midCat"/>
        <c:majorUnit val="10000"/>
        <c:minorUnit val="1000"/>
      </c:valAx>
      <c:valAx>
        <c:axId val="1120677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20532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50D8B-9044-4107-909A-5DCA946CDA2E}" type="datetimeFigureOut">
              <a:rPr lang="ru-RU" smtClean="0"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78F54-E956-4C2D-AC59-FAA8D994A0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4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26576-EF5C-44DE-B2E4-866E7DE4AA4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64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9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0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29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805337" y="6381750"/>
            <a:ext cx="3052233" cy="476250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algn="r">
              <a:defRPr/>
            </a:pPr>
            <a:fld id="{E7733395-EFAD-45D5-B4D7-836F14B37C83}" type="slidenum">
              <a:rPr lang="ru-RU" sz="1400" b="1" i="1">
                <a:solidFill>
                  <a:srgbClr val="2D4E77"/>
                </a:solidFill>
              </a:rPr>
              <a:pPr algn="r"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5232404" y="115890"/>
            <a:ext cx="672041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23393" y="908720"/>
            <a:ext cx="11055019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623393" y="1772816"/>
            <a:ext cx="11041227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3" y="5805264"/>
            <a:ext cx="11041227" cy="720080"/>
          </a:xfrm>
        </p:spPr>
        <p:txBody>
          <a:bodyPr rtlCol="0">
            <a:normAutofit/>
          </a:bodyPr>
          <a:lstStyle>
            <a:lvl1pPr marL="342859" marR="0" indent="-342859" algn="ctr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56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D22A370C-877C-4BBF-B5B1-6149A0E2D0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V_Korshkov\Desktop\Автодор лого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75" y="71414"/>
            <a:ext cx="2438400" cy="37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85710" y="288925"/>
            <a:ext cx="11504084" cy="990600"/>
          </a:xfrm>
        </p:spPr>
        <p:txBody>
          <a:bodyPr/>
          <a:lstStyle>
            <a:lvl1pPr>
              <a:defRPr sz="2000">
                <a:latin typeface="PromtImpe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51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25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9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287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95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3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9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82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39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713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27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285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53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805337" y="6381750"/>
            <a:ext cx="3052233" cy="476250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algn="r">
              <a:defRPr/>
            </a:pPr>
            <a:fld id="{E7733395-EFAD-45D5-B4D7-836F14B37C83}" type="slidenum">
              <a:rPr lang="ru-RU" sz="1400" b="1" i="1">
                <a:solidFill>
                  <a:srgbClr val="2D4E77"/>
                </a:solidFill>
              </a:rPr>
              <a:pPr algn="r"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5232404" y="115890"/>
            <a:ext cx="672041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23393" y="908720"/>
            <a:ext cx="11055019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623393" y="1772816"/>
            <a:ext cx="11041227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3" y="5805264"/>
            <a:ext cx="11041227" cy="720080"/>
          </a:xfrm>
        </p:spPr>
        <p:txBody>
          <a:bodyPr rtlCol="0">
            <a:normAutofit/>
          </a:bodyPr>
          <a:lstStyle>
            <a:lvl1pPr marL="342859" marR="0" indent="-342859" algn="ctr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664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D22A370C-877C-4BBF-B5B1-6149A0E2D0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V_Korshkov\Desktop\Автодор лого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75" y="71414"/>
            <a:ext cx="2438400" cy="37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85710" y="288925"/>
            <a:ext cx="11504084" cy="990600"/>
          </a:xfrm>
        </p:spPr>
        <p:txBody>
          <a:bodyPr/>
          <a:lstStyle>
            <a:lvl1pPr>
              <a:defRPr sz="2000">
                <a:latin typeface="PromtImpe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647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11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338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0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762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146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52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74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24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23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1798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84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71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79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315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603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807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741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861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74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3304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155728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494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959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7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28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358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33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181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11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456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225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43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31612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33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1428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265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883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338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221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346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793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670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339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03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86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64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 userDrawn="1"/>
        </p:nvSpPr>
        <p:spPr>
          <a:xfrm>
            <a:off x="8805337" y="6381750"/>
            <a:ext cx="3052233" cy="476250"/>
          </a:xfrm>
          <a:prstGeom prst="rect">
            <a:avLst/>
          </a:prstGeom>
        </p:spPr>
        <p:txBody>
          <a:bodyPr lIns="91429" tIns="45715" rIns="91429" bIns="45715" anchor="ctr"/>
          <a:lstStyle/>
          <a:p>
            <a:pPr algn="r">
              <a:defRPr/>
            </a:pPr>
            <a:fld id="{E7733395-EFAD-45D5-B4D7-836F14B37C83}" type="slidenum">
              <a:rPr lang="ru-RU" sz="1400" b="1" i="1">
                <a:solidFill>
                  <a:srgbClr val="2D4E77"/>
                </a:solidFill>
              </a:rPr>
              <a:pPr algn="r"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 bwMode="auto">
          <a:xfrm>
            <a:off x="5232404" y="115890"/>
            <a:ext cx="672041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algn="ctr"/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23393" y="908720"/>
            <a:ext cx="11055019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623393" y="1772816"/>
            <a:ext cx="11041227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3393" y="5805264"/>
            <a:ext cx="11041227" cy="720080"/>
          </a:xfrm>
        </p:spPr>
        <p:txBody>
          <a:bodyPr rtlCol="0">
            <a:normAutofit/>
          </a:bodyPr>
          <a:lstStyle>
            <a:lvl1pPr marL="342859" marR="0" indent="-342859" algn="ctr" defTabSz="9142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8556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D22A370C-877C-4BBF-B5B1-6149A0E2D07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C:\Users\V_Korshkov\Desktop\Автодор лого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275" y="71414"/>
            <a:ext cx="2438400" cy="37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85710" y="288925"/>
            <a:ext cx="11504084" cy="990600"/>
          </a:xfrm>
        </p:spPr>
        <p:txBody>
          <a:bodyPr/>
          <a:lstStyle>
            <a:lvl1pPr>
              <a:defRPr sz="2000">
                <a:latin typeface="PromtImpe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1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3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1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15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1">
                <a:lumMod val="50000"/>
                <a:lumOff val="5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77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1">
                <a:lumMod val="50000"/>
                <a:lumOff val="5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5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1">
                <a:lumMod val="50000"/>
                <a:lumOff val="50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13.11.2015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6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9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image" Target="../media/image25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16281" y="4531113"/>
            <a:ext cx="5707063" cy="121552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3068" tIns="41533" rIns="83068" bIns="41533" anchor="ctr"/>
          <a:lstStyle/>
          <a:p>
            <a:pPr algn="ctr"/>
            <a:endParaRPr lang="en-US" sz="800" dirty="0">
              <a:solidFill>
                <a:srgbClr val="45545F"/>
              </a:solidFill>
            </a:endParaRPr>
          </a:p>
        </p:txBody>
      </p:sp>
      <p:sp>
        <p:nvSpPr>
          <p:cNvPr id="4611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015880" y="5107251"/>
            <a:ext cx="540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ИЛИОПОЛОВ Сергей Константинович </a:t>
            </a:r>
          </a:p>
          <a:p>
            <a:r>
              <a:rPr lang="ru-RU" b="1" dirty="0">
                <a:solidFill>
                  <a:srgbClr val="002060"/>
                </a:solidFill>
              </a:rPr>
              <a:t>                        профессор, доктор технических наук</a:t>
            </a:r>
          </a:p>
        </p:txBody>
      </p:sp>
      <p:sp>
        <p:nvSpPr>
          <p:cNvPr id="4611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2519" y="1473664"/>
            <a:ext cx="10365527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977224"/>
            <a:r>
              <a:rPr lang="ru-RU" sz="3200" b="1" dirty="0" smtClean="0">
                <a:solidFill>
                  <a:prstClr val="black"/>
                </a:solidFill>
              </a:rPr>
              <a:t>ОСНОВНЫЕ НАПРАВЛЕНИЯ ТЕХНИЧЕСКОЙ ПОЛИТИКИ</a:t>
            </a:r>
          </a:p>
          <a:p>
            <a:pPr algn="ctr" defTabSz="977224"/>
            <a:r>
              <a:rPr lang="ru-RU" sz="3200" b="1" dirty="0" smtClean="0">
                <a:solidFill>
                  <a:prstClr val="black"/>
                </a:solidFill>
              </a:rPr>
              <a:t>ГОСУДАРСТВЕННОЙ КОМПАНИИ В ЧАСТИ КОНСТРУИРОВАНИЯ ДОРОЖНЫХ ОДЕЖД УВЕЛИЧЕННОГО РАБОЧЕГО РЕСУРСА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52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7384"/>
            <a:ext cx="12192000" cy="6777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3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Заголовок 2"/>
          <p:cNvSpPr>
            <a:spLocks noGrp="1"/>
          </p:cNvSpPr>
          <p:nvPr>
            <p:ph type="title"/>
          </p:nvPr>
        </p:nvSpPr>
        <p:spPr>
          <a:xfrm>
            <a:off x="166605" y="23294"/>
            <a:ext cx="6527679" cy="619795"/>
          </a:xfrm>
        </p:spPr>
        <p:txBody>
          <a:bodyPr>
            <a:normAutofit/>
          </a:bodyPr>
          <a:lstStyle/>
          <a:p>
            <a:pPr marL="84196" algn="l">
              <a:lnSpc>
                <a:spcPts val="1800"/>
              </a:lnSpc>
            </a:pPr>
            <a:r>
              <a:rPr lang="ru-RU" sz="1800" b="1" dirty="0" smtClean="0">
                <a:latin typeface="+mn-lt"/>
              </a:rPr>
              <a:t>Основные выводы</a:t>
            </a:r>
            <a:endParaRPr lang="ru-RU" sz="1800" b="1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525" y="1654008"/>
            <a:ext cx="11634952" cy="2091985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31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584200" h="3048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88" tIns="50295" rIns="100588" bIns="50295" anchor="ctr"/>
          <a:lstStyle/>
          <a:p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</a:t>
            </a:r>
          </a:p>
          <a:p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endParaRPr lang="ru-RU" sz="14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3-х СЛОЙНЫЙ  ПАКЕТ АСФАЛЬТОБЕТОННЫХ СЛОЕВ 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ТОЛЩИНОЙ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 МЕНЕЕ  30 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34 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см, </a:t>
            </a:r>
            <a:endParaRPr lang="ru-RU" sz="14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(МИНИМАЛЬНЫЕ ЗНАЧЕНИЯ ОТНОСИТЕЛЬНЫХ РАСТЯГИВАЮЩИХ ДЕФОРМАЦИЙ НА НИЖНЕЙ ГРАНИ ПАКЕТА АСФАЛЬТОБЕТОННЫХ СЛОЕВ)</a:t>
            </a:r>
          </a:p>
          <a:p>
            <a:pPr algn="ctr"/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(ОСОБЫЕ ТРЕБОВАНИЯ К ФРАКЦИОННОМУ СОСТАВУ И ФИЗИКО-МЕХАНИЧЕСКИМ СВОЙСТВАМ АСФАЛЬТОБЕТОНАМ)</a:t>
            </a:r>
          </a:p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(ПРИМЕНЕНИЕ ТЕХНОЛОГИИ ПОЛИМЕРНО-ДИСПЕРСНОГО АРМИРОВАНИЯ)</a:t>
            </a:r>
          </a:p>
          <a:p>
            <a:pPr algn="ctr"/>
            <a:endParaRPr lang="ru-RU" sz="12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(ИСПОЛЬЗОВАНИЕ ОПЫТА ФРГ)</a:t>
            </a: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08690" y="701048"/>
            <a:ext cx="10273862" cy="845138"/>
          </a:xfrm>
          <a:prstGeom prst="rect">
            <a:avLst/>
          </a:prstGeom>
          <a:solidFill>
            <a:schemeClr val="accent6">
              <a:lumMod val="40000"/>
              <a:lumOff val="60000"/>
              <a:alpha val="38000"/>
            </a:schemeClr>
          </a:solidFill>
          <a:ln w="31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584200" h="3048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88" tIns="50295" rIns="100588" bIns="50295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ВАРИАНТЫ  КОНСТРУКЦИЙ  ДОРОЖНЫХ  ОДЕЖД  С  МАКСИМАЛЬНОЙ  УСТОЙЧИВОСТЬЮ К  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УСТАЛОСТНОМУ  ТРЕЩИНООБРАЗОВАНИЮ И НАКОПЛЕНИЮ ОСТАТОЧНЫХ ДЕФОРМАЦИЙ: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4291" y="3853815"/>
            <a:ext cx="11634951" cy="1460472"/>
          </a:xfrm>
          <a:prstGeom prst="rect">
            <a:avLst/>
          </a:prstGeom>
          <a:gradFill>
            <a:gsLst>
              <a:gs pos="83000">
                <a:schemeClr val="accent1">
                  <a:lumMod val="20000"/>
                  <a:lumOff val="80000"/>
                  <a:alpha val="62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31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584200" h="3048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88" tIns="50295" rIns="100588" bIns="50295" anchor="ctr"/>
          <a:lstStyle/>
          <a:p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3-х СЛОЙНЫЙ  ПАКЕТ АСФАЛЬТОБЕТОННЫХ СЛОЕВ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лежащий 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комплексно-укрепленном основании, или основании укрепленном цементом с модулем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упругости </a:t>
            </a:r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менее 700 – 800 МПа.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4292" y="5344773"/>
            <a:ext cx="11634951" cy="1460472"/>
          </a:xfrm>
          <a:prstGeom prst="rect">
            <a:avLst/>
          </a:prstGeom>
          <a:gradFill>
            <a:gsLst>
              <a:gs pos="69000">
                <a:schemeClr val="accent1">
                  <a:lumMod val="20000"/>
                  <a:lumOff val="80000"/>
                  <a:alpha val="64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31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584200" h="3048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88" tIns="50295" rIns="100588" bIns="50295" anchor="ctr"/>
          <a:lstStyle/>
          <a:p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ОСНОВНАЯ ЗАДАЧА – ПРИДАНИЕ АФАЛЬТОБЕТОНАМ ПОВЫШЕННОЙ ЖЕСТКОСТИ ПРИ СОХРАНЕНИИ УПРУГИХ СВОЙСТВ</a:t>
            </a:r>
          </a:p>
          <a:p>
            <a:endParaRPr lang="ru-RU" sz="600" b="1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(Использование ПБВ снижает жесткость (прочность) асфальтобетонов на 15-25%)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4Xg7KMDVq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5317" y="1554461"/>
            <a:ext cx="3528392" cy="4825534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LeftFacing"/>
            <a:lightRig rig="threePt" dir="t"/>
          </a:scene3d>
          <a:sp3d prstMaterial="metal">
            <a:bevelT/>
            <a:bevelB/>
          </a:sp3d>
        </p:spPr>
      </p:pic>
      <p:sp>
        <p:nvSpPr>
          <p:cNvPr id="7" name="Прямоугольник 6"/>
          <p:cNvSpPr/>
          <p:nvPr/>
        </p:nvSpPr>
        <p:spPr>
          <a:xfrm>
            <a:off x="2279576" y="273423"/>
            <a:ext cx="7776864" cy="9848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228600" h="190500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СТО 2.11-2015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«ТРЕБОВАНИЯ  К  ПОДБОРАМ  СОСТАВОВ АСФАЛЬТОБЕТОНОВ»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361131"/>
            <a:ext cx="12192000" cy="34900"/>
          </a:xfrm>
          <a:prstGeom prst="line">
            <a:avLst/>
          </a:prstGeom>
          <a:ln w="63500">
            <a:solidFill>
              <a:srgbClr val="FFFF00">
                <a:alpha val="56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83931" y="1681738"/>
            <a:ext cx="8135007" cy="1569660"/>
          </a:xfrm>
          <a:prstGeom prst="rect">
            <a:avLst/>
          </a:prstGeom>
          <a:solidFill>
            <a:schemeClr val="accent4">
              <a:lumMod val="40000"/>
              <a:lumOff val="60000"/>
              <a:alpha val="83000"/>
            </a:schemeClr>
          </a:solidFill>
          <a:scene3d>
            <a:camera prst="orthographicFront"/>
            <a:lightRig rig="threePt" dir="t"/>
          </a:scene3d>
          <a:sp3d>
            <a:bevelT w="196850" h="27305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ts val="1800"/>
              </a:lnSpc>
              <a:buAutoNum type="arabicPeriod"/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УСТАНАВЛИВАЕТ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ЗЕРНОВЫМ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СОСТАВАМ </a:t>
            </a:r>
            <a:endPara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АСФАЛЬТОБЕТОННЫХ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СМЕСЕЙ И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АСФАЛЬТОБЕТОНОВ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ПРОЕКТИРОВАНИИ   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СТРОИТЕЛЬСТВЕ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РЕКОНСТРУКЦИИ, КАПИТАЛЬНОМ 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РЕМОНТЕ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РЕМОНТЕ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АВТОМОБИЛЬНЫХ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ДОРОГ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ГОСУДАРСТВЕННОЙ КОМПАНИИ</a:t>
            </a:r>
          </a:p>
          <a:p>
            <a:pPr>
              <a:lnSpc>
                <a:spcPts val="1800"/>
              </a:lnSpc>
            </a:pP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930" y="3294622"/>
            <a:ext cx="8135007" cy="1569660"/>
          </a:xfrm>
          <a:prstGeom prst="rect">
            <a:avLst/>
          </a:prstGeom>
          <a:solidFill>
            <a:schemeClr val="accent4">
              <a:lumMod val="40000"/>
              <a:lumOff val="60000"/>
              <a:alpha val="84000"/>
            </a:schemeClr>
          </a:solidFill>
          <a:scene3d>
            <a:camera prst="orthographicFront"/>
            <a:lightRig rig="threePt" dir="t"/>
          </a:scene3d>
          <a:sp3d>
            <a:bevelT w="196850" h="27305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2. ПРЕДПОЛАГАЕТ БОЛЬШУЮ ГИБКОСТЬ ПРИ  ПРИНЯТИИ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РЕШЕНИЙ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ДЛЯ  ПОДРЯДНЫХ  ОРГАНИЗАЦИЙ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ПОЭТАПНЫЙ ПЕРЕХОД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НА ЗЕРНОВЫЕ 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СОСТАВЫ  ИЗ УЗКОФРАКЦИОНИРОВАННЫХ  МИНЕРАЛЬНЫХ МАТЕРИАЛОВ С 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ИСПОЛЬЗОВАНИЕМ СИТ С  КВАДРАТНЫМИ ЯЧЕЙКАМИ</a:t>
            </a:r>
          </a:p>
          <a:p>
            <a:pPr>
              <a:lnSpc>
                <a:spcPts val="1800"/>
              </a:lnSpc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3930" y="4965767"/>
            <a:ext cx="8135007" cy="1569660"/>
          </a:xfrm>
          <a:prstGeom prst="rect">
            <a:avLst/>
          </a:prstGeom>
          <a:solidFill>
            <a:schemeClr val="accent4">
              <a:lumMod val="40000"/>
              <a:lumOff val="60000"/>
              <a:alpha val="83000"/>
            </a:schemeClr>
          </a:solidFill>
          <a:scene3d>
            <a:camera prst="orthographicFront"/>
            <a:lightRig rig="threePt" dir="t"/>
          </a:scene3d>
          <a:sp3d>
            <a:bevelT w="196850" h="273050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3. ПОЗВОЛЯЕТ ОСУЩЕСТВЛЯТЬ ПОДБОР ЗЕРНОВЫХ СОСТАВОВ АСФАЛЬТОБЕТОНОВ 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С ЗАДАННЫМИ ФИЗИКО-МЕХАНИЧЕСКИМИ И ЭКСПЛУАТАЦИОННЫМИ 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ПОКАЗАТЕЛЯМИ В  ЗАВИСИМОСТИ ОТ ИНТЕНСИВНОСТИ И СОСТАВА </a:t>
            </a:r>
          </a:p>
          <a:p>
            <a:pPr>
              <a:lnSpc>
                <a:spcPts val="1800"/>
              </a:lnSpc>
            </a:pP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ТРАНСПОРТНОГО ПОТОКА</a:t>
            </a:r>
          </a:p>
          <a:p>
            <a:pPr>
              <a:lnSpc>
                <a:spcPts val="1800"/>
              </a:lnSpc>
            </a:pPr>
            <a:endParaRPr lang="ru-RU" sz="1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524000" y="6858000"/>
            <a:ext cx="9144000" cy="0"/>
          </a:xfrm>
          <a:prstGeom prst="line">
            <a:avLst/>
          </a:prstGeom>
          <a:ln w="63500">
            <a:solidFill>
              <a:srgbClr val="FFFF00">
                <a:alpha val="56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4" y="1282077"/>
            <a:ext cx="4382149" cy="251567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55841" y="806675"/>
            <a:ext cx="5458480" cy="421832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196">
              <a:defRPr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МИНЕРАЛЬНЫЙ МАТЕРИАЛ ПО СИТАМ С КРУГЛЫМИ ЯЧЕЙКАМИ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28" y="1282077"/>
            <a:ext cx="6930853" cy="3352412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222250" h="23495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5991993" y="798116"/>
            <a:ext cx="6192688" cy="43039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4196">
              <a:defRPr/>
            </a:pPr>
            <a:r>
              <a:rPr lang="ru-RU" sz="12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МИНЕРАЛЬНЫЙ МАТЕРИАЛ  ПО СИТАМ С КВАДРАТНЫМИ ЯЧЕЙКАМИ</a:t>
            </a:r>
          </a:p>
        </p:txBody>
      </p:sp>
      <p:graphicFrame>
        <p:nvGraphicFramePr>
          <p:cNvPr id="1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953976"/>
              </p:ext>
            </p:extLst>
          </p:nvPr>
        </p:nvGraphicFramePr>
        <p:xfrm>
          <a:off x="0" y="3851325"/>
          <a:ext cx="6435701" cy="299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3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Bef>
                <a:spcPct val="0"/>
              </a:spcBef>
            </a:pP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Инновации в СТО «АВТОДОР» 2.11-2015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53030" y="5057162"/>
            <a:ext cx="5514321" cy="13696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228600" h="190500"/>
          </a:sp3d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endParaRPr lang="ru-RU" sz="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●АСФАЛЬТОБЕТОНЫ ПО СТО 2.11 (КРУГЛЫЕ СИТА)</a:t>
            </a:r>
          </a:p>
          <a:p>
            <a:pPr>
              <a:lnSpc>
                <a:spcPts val="1800"/>
              </a:lnSpc>
            </a:pPr>
            <a:endParaRPr lang="ru-RU" sz="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●АСФАЛЬТОБЕТОНЫ НА УЗКОФРАКЦИОНИРОВАННЫХ ФРАКЦИЯХ С ИНДЕКСОМ Е       (КВАДРАТНЫЕ СИТА)</a:t>
            </a:r>
          </a:p>
          <a:p>
            <a:pPr algn="ctr"/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8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3683"/>
            <a:ext cx="12191999" cy="436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1446216"/>
              </p:ext>
            </p:extLst>
          </p:nvPr>
        </p:nvGraphicFramePr>
        <p:xfrm>
          <a:off x="-73148" y="769441"/>
          <a:ext cx="422473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16501218"/>
              </p:ext>
            </p:extLst>
          </p:nvPr>
        </p:nvGraphicFramePr>
        <p:xfrm>
          <a:off x="7565200" y="736645"/>
          <a:ext cx="460851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67" y="5059963"/>
            <a:ext cx="8208912" cy="180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3071664" y="5229201"/>
            <a:ext cx="5904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Горячий крупнозернистый асфальтобетон по ГОСТ 9128-2013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1664" y="5661249"/>
            <a:ext cx="72728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Горячий крупнозернистый асфальтобетон на ситах с круглыми ячейками по СТО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Автодор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2.11-2015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3347" y="6048209"/>
            <a:ext cx="72728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Горячий крупнозернистый асфальтобетон на ситах с квадратными ячейками по СТО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Автодор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2.11-2015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436494010"/>
              </p:ext>
            </p:extLst>
          </p:nvPr>
        </p:nvGraphicFramePr>
        <p:xfrm>
          <a:off x="3628956" y="1234180"/>
          <a:ext cx="3917957" cy="480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" y="-99916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3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Устойчивость к колееобразованию</a:t>
            </a:r>
          </a:p>
        </p:txBody>
      </p:sp>
    </p:spTree>
    <p:extLst>
      <p:ext uri="{BB962C8B-B14F-4D97-AF65-F5344CB8AC3E}">
        <p14:creationId xmlns:p14="http://schemas.microsoft.com/office/powerpoint/2010/main" val="3223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23332" y="1410302"/>
            <a:ext cx="8964488" cy="5016758"/>
          </a:xfrm>
          <a:prstGeom prst="rect">
            <a:avLst/>
          </a:prstGeom>
          <a:solidFill>
            <a:schemeClr val="accent6">
              <a:lumMod val="40000"/>
              <a:lumOff val="60000"/>
              <a:alpha val="86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393700" h="41275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УСТОЙЧИВОСТЬ  К  КОЛЕЕОБРАЗОВАНИЮ 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30-45 %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ВЫШЕ  ЧЕМ У АСФАЛЬТОБЕТОНОВ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ПОДОБРАННЫХ ПО ГОСТ 9128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(метод прокатывания колеса по </a:t>
            </a:r>
            <a:r>
              <a:rPr lang="ru-RU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218.3.017-2011)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ОДНОРОДНОСТЬ СОСТАВА СМЕСИ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(коэффициент вариации )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-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СТО 2.11-2015 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0,14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ГОСТ 9128-2013 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0,16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СТРОИТЕЛЬСТВЕ ЭТАЛОННЫХ УЧАСТКОВ: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СТО 2.11-2015 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0,12 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(плотный и пористый асфальтобетон)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-  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ГОСТ 9128-2013 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0,16  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(плотный асфальтобетон) ,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0,25 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пористый асфальтобетон)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УСТОЙЧИВОСТЬ К КОЛЕЕОБРАЗОВАНИЮ АСФАЛЬТОБЕТОНОВ С ЗЕРНОВЫМИ СОСТАВАМИ, ПОДОБРАННЫМИ НА СИТАХ С КВАДРАТНЫМИ ЯЧЕЙКАМИ НА УЗКОФРАКЦИОНИРОВАННЫХ МИНЕРАЛЬНЫХ МАТЕРИАЛАХ ВЫШЕ 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10-15 %</a:t>
            </a:r>
            <a:r>
              <a:rPr lang="en-US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en-US" sz="10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ПОЛИМЕРНО-ДИСПЕРСНО-АРМИРОВАННЫЕ АСФАЛЬТОБЕТОНЫ УСТОЙЧИВЕЕ: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- К КОЛЕЕОБРАЗОВАНИЮ НА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20-30%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К УСТАЛОСТНЫМ РАЗРУШЕНИЯМ В 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2,5-4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3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</a:t>
            </a: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реимущества асфальтобетонов  по </a:t>
            </a:r>
            <a:r>
              <a:rPr lang="ru-RU" b="1" dirty="0">
                <a:solidFill>
                  <a:schemeClr val="tx1"/>
                </a:solidFill>
              </a:rPr>
              <a:t>СТО «АВТОДОР» 2.11-2015</a:t>
            </a:r>
          </a:p>
        </p:txBody>
      </p:sp>
    </p:spTree>
    <p:extLst>
      <p:ext uri="{BB962C8B-B14F-4D97-AF65-F5344CB8AC3E}">
        <p14:creationId xmlns:p14="http://schemas.microsoft.com/office/powerpoint/2010/main" val="1898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b="3390"/>
          <a:stretch>
            <a:fillRect/>
          </a:stretch>
        </p:blipFill>
        <p:spPr bwMode="auto">
          <a:xfrm>
            <a:off x="-198650" y="1884174"/>
            <a:ext cx="2876013" cy="4282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>
              <a:rot lat="608774" lon="2335826" rev="21329455"/>
            </a:camera>
            <a:lightRig rig="threePt" dir="t"/>
          </a:scene3d>
          <a:sp3d prstMaterial="matte">
            <a:bevelT w="323850" h="266700"/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794" y="1992975"/>
            <a:ext cx="2977058" cy="4323277"/>
          </a:xfrm>
          <a:prstGeom prst="rect">
            <a:avLst/>
          </a:prstGeom>
          <a:noFill/>
          <a:ln w="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scene3d>
            <a:camera prst="orthographicFront">
              <a:rot lat="608774" lon="2335826" rev="21329455"/>
            </a:camera>
            <a:lightRig rig="threePt" dir="t"/>
          </a:scene3d>
          <a:sp3d>
            <a:bevelT w="355600" h="285750"/>
          </a:sp3d>
        </p:spPr>
      </p:pic>
      <p:pic>
        <p:nvPicPr>
          <p:cNvPr id="10" name="Рисунок 9" descr="Снимок2.JPG"/>
          <p:cNvPicPr>
            <a:picLocks noChangeAspect="1"/>
          </p:cNvPicPr>
          <p:nvPr/>
        </p:nvPicPr>
        <p:blipFill>
          <a:blip r:embed="rId4" cstate="print"/>
          <a:srcRect b="5355"/>
          <a:stretch>
            <a:fillRect/>
          </a:stretch>
        </p:blipFill>
        <p:spPr>
          <a:xfrm>
            <a:off x="4028046" y="2101026"/>
            <a:ext cx="3056497" cy="4262523"/>
          </a:xfrm>
          <a:prstGeom prst="rect">
            <a:avLst/>
          </a:prstGeom>
          <a:ln w="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>
              <a:rot lat="608774" lon="2335826" rev="21329455"/>
            </a:camera>
            <a:lightRig rig="threePt" dir="t"/>
          </a:scene3d>
          <a:sp3d>
            <a:bevelT w="266700" h="438150"/>
          </a:sp3d>
        </p:spPr>
      </p:pic>
      <p:pic>
        <p:nvPicPr>
          <p:cNvPr id="9" name="Рисунок 8" descr="1381117245_avtoban.jpg"/>
          <p:cNvPicPr>
            <a:picLocks noChangeAspect="1"/>
          </p:cNvPicPr>
          <p:nvPr/>
        </p:nvPicPr>
        <p:blipFill>
          <a:blip r:embed="rId5" cstate="print"/>
          <a:srcRect b="4582"/>
          <a:stretch>
            <a:fillRect/>
          </a:stretch>
        </p:blipFill>
        <p:spPr>
          <a:xfrm>
            <a:off x="6129259" y="2061853"/>
            <a:ext cx="3108536" cy="4340868"/>
          </a:xfrm>
          <a:prstGeom prst="rect">
            <a:avLst/>
          </a:prstGeom>
          <a:ln w="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>
              <a:rot lat="608775" lon="2335825" rev="21329450"/>
            </a:camera>
            <a:lightRig rig="threePt" dir="t"/>
          </a:scene3d>
          <a:sp3d>
            <a:bevelT w="342900" h="317500"/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3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СТО </a:t>
            </a:r>
            <a:r>
              <a:rPr lang="ru-RU" b="1" dirty="0">
                <a:solidFill>
                  <a:schemeClr val="tx1"/>
                </a:solidFill>
              </a:rPr>
              <a:t>«АВТОДОР» </a:t>
            </a:r>
            <a:r>
              <a:rPr lang="ru-RU" b="1" dirty="0" smtClean="0">
                <a:solidFill>
                  <a:schemeClr val="tx1"/>
                </a:solidFill>
              </a:rPr>
              <a:t>вводимые в 2015-2016 годах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Рисунок 19" descr="Снимок3у.JP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992280" y="445924"/>
            <a:ext cx="3199720" cy="3579414"/>
          </a:xfrm>
          <a:prstGeom prst="rect">
            <a:avLst/>
          </a:prstGeom>
          <a:ln w="3175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608774" lon="2335825" rev="21329458"/>
            </a:camera>
            <a:lightRig rig="threePt" dir="t"/>
          </a:scene3d>
          <a:sp3d>
            <a:bevelT/>
          </a:sp3d>
        </p:spPr>
      </p:pic>
      <p:pic>
        <p:nvPicPr>
          <p:cNvPr id="14" name="Рисунок 13" descr="Снимокукуе.JP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028078" y="3016467"/>
            <a:ext cx="3307095" cy="3536731"/>
          </a:xfrm>
          <a:prstGeom prst="rect">
            <a:avLst/>
          </a:prstGeom>
          <a:ln w="3175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608774" lon="2335825" rev="21329458"/>
            </a:camera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0980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16281" y="4531113"/>
            <a:ext cx="5707063" cy="121552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3068" tIns="41533" rIns="83068" bIns="41533" anchor="ctr"/>
          <a:lstStyle/>
          <a:p>
            <a:pPr algn="ctr"/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  <p:sp>
        <p:nvSpPr>
          <p:cNvPr id="4611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27406" y="4114728"/>
            <a:ext cx="453231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ru-RU" sz="14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4611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16281" y="2492897"/>
            <a:ext cx="5567363" cy="4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77224"/>
            <a:r>
              <a:rPr lang="ru-RU" sz="3200" dirty="0">
                <a:latin typeface="Tahoma" pitchFamily="34" charset="0"/>
                <a:cs typeface="Tahoma" pitchFamily="34" charset="0"/>
              </a:rPr>
              <a:t>Спасибо за внимание!</a:t>
            </a:r>
          </a:p>
        </p:txBody>
      </p:sp>
      <p:sp>
        <p:nvSpPr>
          <p:cNvPr id="46109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97808" y="6704289"/>
            <a:ext cx="9144000" cy="153688"/>
          </a:xfrm>
          <a:prstGeom prst="rect">
            <a:avLst/>
          </a:prstGeom>
          <a:solidFill>
            <a:srgbClr val="FF8500"/>
          </a:solidFill>
          <a:ln w="9525" algn="ctr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83068" tIns="41533" rIns="83068" bIns="41533" anchor="ctr"/>
          <a:lstStyle/>
          <a:p>
            <a:pPr algn="ctr"/>
            <a:endParaRPr lang="en-US" sz="800" dirty="0">
              <a:solidFill>
                <a:srgbClr val="45545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89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01" y="2679873"/>
            <a:ext cx="8064896" cy="3816424"/>
          </a:xfrm>
          <a:prstGeom prst="rect">
            <a:avLst/>
          </a:prstGeom>
          <a:gradFill>
            <a:gsLst>
              <a:gs pos="16000">
                <a:schemeClr val="tx1">
                  <a:lumMod val="50000"/>
                  <a:lumOff val="50000"/>
                </a:schemeClr>
              </a:gs>
              <a:gs pos="8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 extrusionH="76200">
            <a:bevelT w="717550" h="882650"/>
            <a:extrusionClr>
              <a:schemeClr val="bg2">
                <a:lumMod val="90000"/>
              </a:schemeClr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-36787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3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353027" y="91952"/>
            <a:ext cx="548295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70000"/>
              </a:lnSpc>
            </a:pPr>
            <a:r>
              <a:rPr lang="ru-RU" altLang="ru-RU" sz="1800" b="1" dirty="0">
                <a:latin typeface="+mn-lt"/>
              </a:rPr>
              <a:t>Схема «пакета» асфальтобетонных слоев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732" y="899597"/>
            <a:ext cx="7694774" cy="747800"/>
          </a:xfrm>
          <a:prstGeom prst="rect">
            <a:avLst/>
          </a:prstGeom>
          <a:solidFill>
            <a:schemeClr val="accent4">
              <a:lumMod val="20000"/>
              <a:lumOff val="80000"/>
              <a:alpha val="75000"/>
            </a:schemeClr>
          </a:solidFill>
          <a:ln w="31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584200" h="3048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88" tIns="50295" rIns="100588" bIns="50295" anchor="ctr"/>
          <a:lstStyle/>
          <a:p>
            <a:r>
              <a:rPr lang="en-US" sz="1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ОСНОВНОЙ </a:t>
            </a:r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ЭЛЕМЕНТ ДОРОЖНЫХ КОНСТРУКЦИЙ – </a:t>
            </a:r>
          </a:p>
          <a:p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– ПАКЕТ АСФАЛЬТОБЕТОННЫХ СЛОЕВ</a:t>
            </a:r>
          </a:p>
        </p:txBody>
      </p:sp>
    </p:spTree>
    <p:extLst>
      <p:ext uri="{BB962C8B-B14F-4D97-AF65-F5344CB8AC3E}">
        <p14:creationId xmlns:p14="http://schemas.microsoft.com/office/powerpoint/2010/main" val="213737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7422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3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Bef>
                <a:spcPct val="0"/>
              </a:spcBef>
            </a:pP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b="1" dirty="0">
                <a:solidFill>
                  <a:schemeClr val="tx1"/>
                </a:solidFill>
              </a:rPr>
              <a:t>Факторы, воздействующие на верхний слой покрытия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980728"/>
            <a:ext cx="235021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19536" y="1322791"/>
            <a:ext cx="5688632" cy="1112353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31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209550" h="139700"/>
            <a:bevelB w="0" h="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88" tIns="50295" rIns="100588" bIns="50295" anchor="ctr"/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ШИРОКИЙ ТЕМПЕРАТУРНЫЙ ДИАПАЗОН:</a:t>
            </a:r>
          </a:p>
          <a:p>
            <a:pPr>
              <a:spcBef>
                <a:spcPts val="300"/>
              </a:spcBef>
            </a:pP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(РЕЗКИЕ ПЕРЕПАДЫ ТЕМПЕРАТУРЫ ВОЗДУХА) </a:t>
            </a:r>
          </a:p>
          <a:p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(от -30</a:t>
            </a:r>
            <a:r>
              <a:rPr lang="ru-RU" sz="1400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С до +35</a:t>
            </a:r>
            <a:r>
              <a:rPr lang="ru-RU" sz="1400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С)</a:t>
            </a:r>
            <a:endParaRPr lang="ru-RU" sz="1400" b="1" baseline="30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9536" y="2795184"/>
            <a:ext cx="5688632" cy="993856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31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209550" h="139700"/>
            <a:bevelB w="0" h="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88" tIns="50295" rIns="100588" bIns="50295" anchor="ctr"/>
          <a:lstStyle/>
          <a:p>
            <a:pPr marL="285750" indent="-285750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СОЛНЕЧНАЯ РАДИАЦИЯ, АТМОСФЕРНЫЕ ОСАДКИ, ВЕТРОВОЕ ВОЗДЕЙСТВИЕ</a:t>
            </a:r>
            <a:endParaRPr lang="ru-RU" sz="1400" b="1" baseline="30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9536" y="4149081"/>
            <a:ext cx="5688632" cy="1089807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31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209550" h="139700"/>
            <a:bevelB w="0" h="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88" tIns="50295" rIns="100588" bIns="50295" anchor="ctr"/>
          <a:lstStyle/>
          <a:p>
            <a:pPr marL="285750" indent="-285750" algn="ctr">
              <a:spcBef>
                <a:spcPts val="1200"/>
              </a:spcBef>
              <a:buFont typeface="Wingdings" pitchFamily="2" charset="2"/>
              <a:buChar char="q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ДИНАМИЧЕСКОЕ ВОЗДЕЙСТВИЕ ТРАНСПОРТА </a:t>
            </a:r>
          </a:p>
          <a:p>
            <a:pPr algn="ctr">
              <a:spcBef>
                <a:spcPts val="1200"/>
              </a:spcBef>
            </a:pP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ВЫСОКОЧАСТОТНАЯ ЧАСТЬ СПЕКТРА  (45-90 ГЦ)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1200"/>
              </a:spcBef>
            </a:pPr>
            <a:r>
              <a:rPr lang="ru-RU" sz="2000" b="1" baseline="30000" dirty="0">
                <a:latin typeface="Tahoma" pitchFamily="34" charset="0"/>
                <a:ea typeface="Tahoma" pitchFamily="34" charset="0"/>
                <a:cs typeface="Tahoma" pitchFamily="34" charset="0"/>
              </a:rPr>
              <a:t>(СКОРОСТЬ + РОВНОСТЬ)</a:t>
            </a:r>
            <a:endParaRPr lang="ru-RU" sz="1400" b="1" baseline="30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19537" y="5445225"/>
            <a:ext cx="5670537" cy="856865"/>
          </a:xfrm>
          <a:prstGeom prst="rect">
            <a:avLst/>
          </a:prstGeom>
          <a:solidFill>
            <a:schemeClr val="accent6">
              <a:lumMod val="20000"/>
              <a:lumOff val="80000"/>
              <a:alpha val="76000"/>
            </a:schemeClr>
          </a:solidFill>
          <a:ln w="31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209550" h="139700"/>
            <a:bevelB w="0" h="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88" tIns="50295" rIns="100588" bIns="50295" anchor="ctr"/>
          <a:lstStyle/>
          <a:p>
            <a:pPr marL="285750" indent="-285750">
              <a:spcBef>
                <a:spcPts val="1800"/>
              </a:spcBef>
              <a:buFont typeface="Wingdings" pitchFamily="2" charset="2"/>
              <a:buChar char="q"/>
            </a:pP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ВОЗДЕЙСТВИЕ КОЛЕСНОЙ НАГРУЗКИ </a:t>
            </a:r>
          </a:p>
          <a:p>
            <a:r>
              <a:rPr lang="ru-RU" sz="1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– износ за счет истирания   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(+ ШИПОВАННАЯ РЕЗИНА)</a:t>
            </a:r>
          </a:p>
          <a:p>
            <a:pPr>
              <a:spcBef>
                <a:spcPts val="1200"/>
              </a:spcBef>
            </a:pPr>
            <a:endParaRPr lang="ru-RU" sz="1400" b="1" baseline="30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4725144"/>
            <a:ext cx="2350213" cy="169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2749190"/>
            <a:ext cx="2350213" cy="175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трелка вправо 16">
            <a:hlinkClick r:id="rId5" action="ppaction://hlinksldjump"/>
          </p:cNvPr>
          <p:cNvSpPr/>
          <p:nvPr/>
        </p:nvSpPr>
        <p:spPr>
          <a:xfrm>
            <a:off x="8985352" y="6513734"/>
            <a:ext cx="999080" cy="29964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alpha val="43000"/>
              </a:schemeClr>
            </a:solidFill>
          </a:ln>
          <a:scene3d>
            <a:camera prst="orthographicFront"/>
            <a:lightRig rig="threePt" dir="t"/>
          </a:scene3d>
          <a:sp3d>
            <a:bevelT w="1270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6" action="ppaction://hlinksldjump"/>
          </p:cNvPr>
          <p:cNvSpPr/>
          <p:nvPr/>
        </p:nvSpPr>
        <p:spPr>
          <a:xfrm>
            <a:off x="7862294" y="6474822"/>
            <a:ext cx="8980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96839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2.png"/>
          <p:cNvPicPr>
            <a:picLocks noChangeAspect="1"/>
          </p:cNvPicPr>
          <p:nvPr/>
        </p:nvPicPr>
        <p:blipFill>
          <a:blip r:embed="rId2" cstate="print"/>
          <a:srcRect b="9938"/>
          <a:stretch>
            <a:fillRect/>
          </a:stretch>
        </p:blipFill>
        <p:spPr>
          <a:xfrm>
            <a:off x="5015881" y="873073"/>
            <a:ext cx="2193157" cy="2952328"/>
          </a:xfrm>
          <a:prstGeom prst="rect">
            <a:avLst/>
          </a:prstGeom>
          <a:ln w="317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Дуга 7"/>
          <p:cNvSpPr/>
          <p:nvPr/>
        </p:nvSpPr>
        <p:spPr>
          <a:xfrm rot="14272254">
            <a:off x="2254429" y="1474284"/>
            <a:ext cx="1008112" cy="1008112"/>
          </a:xfrm>
          <a:prstGeom prst="arc">
            <a:avLst>
              <a:gd name="adj1" fmla="val 16917074"/>
              <a:gd name="adj2" fmla="val 20617257"/>
            </a:avLst>
          </a:prstGeom>
          <a:noFill/>
          <a:ln w="31750">
            <a:solidFill>
              <a:schemeClr val="tx1"/>
            </a:solidFill>
            <a:round/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710899">
            <a:off x="6391272" y="1369889"/>
            <a:ext cx="1008112" cy="1008112"/>
          </a:xfrm>
          <a:prstGeom prst="arc">
            <a:avLst>
              <a:gd name="adj1" fmla="val 16917074"/>
              <a:gd name="adj2" fmla="val 20617257"/>
            </a:avLst>
          </a:prstGeom>
          <a:noFill/>
          <a:ln w="31750">
            <a:solidFill>
              <a:schemeClr val="tx1"/>
            </a:solidFill>
            <a:round/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14272254">
            <a:off x="7439005" y="1423990"/>
            <a:ext cx="1008112" cy="1008112"/>
          </a:xfrm>
          <a:prstGeom prst="arc">
            <a:avLst>
              <a:gd name="adj1" fmla="val 16917074"/>
              <a:gd name="adj2" fmla="val 20617257"/>
            </a:avLst>
          </a:prstGeom>
          <a:noFill/>
          <a:ln w="31750">
            <a:solidFill>
              <a:schemeClr val="tx1"/>
            </a:solidFill>
            <a:round/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2710899">
            <a:off x="8911552" y="1369889"/>
            <a:ext cx="1008112" cy="1008112"/>
          </a:xfrm>
          <a:prstGeom prst="arc">
            <a:avLst>
              <a:gd name="adj1" fmla="val 16917074"/>
              <a:gd name="adj2" fmla="val 20617257"/>
            </a:avLst>
          </a:prstGeom>
          <a:noFill/>
          <a:ln w="31750">
            <a:solidFill>
              <a:schemeClr val="tx1"/>
            </a:solidFill>
            <a:round/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уга 15"/>
          <p:cNvSpPr/>
          <p:nvPr/>
        </p:nvSpPr>
        <p:spPr>
          <a:xfrm rot="2710899">
            <a:off x="3784504" y="1441896"/>
            <a:ext cx="1008112" cy="1008112"/>
          </a:xfrm>
          <a:prstGeom prst="arc">
            <a:avLst>
              <a:gd name="adj1" fmla="val 16917074"/>
              <a:gd name="adj2" fmla="val 20617257"/>
            </a:avLst>
          </a:prstGeom>
          <a:noFill/>
          <a:ln w="31750">
            <a:solidFill>
              <a:schemeClr val="tx1"/>
            </a:solidFill>
            <a:round/>
            <a:tailEnd type="stealth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4272254">
            <a:off x="4846717" y="1495998"/>
            <a:ext cx="1008112" cy="1008112"/>
          </a:xfrm>
          <a:prstGeom prst="arc">
            <a:avLst>
              <a:gd name="adj1" fmla="val 16917074"/>
              <a:gd name="adj2" fmla="val 20617257"/>
            </a:avLst>
          </a:prstGeom>
          <a:noFill/>
          <a:ln w="31750">
            <a:solidFill>
              <a:schemeClr val="tx1"/>
            </a:solidFill>
            <a:round/>
            <a:tailEnd type="stealt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495600" y="14127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3328" y="8189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Рисунок 44" descr="с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3592" y="873073"/>
            <a:ext cx="2221612" cy="2952328"/>
          </a:xfrm>
          <a:prstGeom prst="rect">
            <a:avLst/>
          </a:prstGeom>
          <a:ln w="317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43" name="Прямая соединительная линия 42"/>
          <p:cNvCxnSpPr/>
          <p:nvPr/>
        </p:nvCxnSpPr>
        <p:spPr>
          <a:xfrm>
            <a:off x="3503713" y="3012297"/>
            <a:ext cx="842021" cy="1224136"/>
          </a:xfrm>
          <a:prstGeom prst="line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 descr="с6.png"/>
          <p:cNvPicPr>
            <a:picLocks noChangeAspect="1"/>
          </p:cNvPicPr>
          <p:nvPr/>
        </p:nvPicPr>
        <p:blipFill>
          <a:blip r:embed="rId4" cstate="print"/>
          <a:srcRect l="12885" t="60084" r="12407" b="7317"/>
          <a:stretch>
            <a:fillRect/>
          </a:stretch>
        </p:blipFill>
        <p:spPr>
          <a:xfrm>
            <a:off x="2855641" y="4073522"/>
            <a:ext cx="2980185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175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8" name="TextBox 47"/>
          <p:cNvSpPr txBox="1"/>
          <p:nvPr/>
        </p:nvSpPr>
        <p:spPr>
          <a:xfrm>
            <a:off x="2371040" y="81894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Рисунок 49" descr="с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8168" y="873073"/>
            <a:ext cx="2197488" cy="2952328"/>
          </a:xfrm>
          <a:prstGeom prst="rect">
            <a:avLst/>
          </a:prstGeom>
          <a:ln w="3175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TextBox 22"/>
          <p:cNvSpPr txBox="1"/>
          <p:nvPr/>
        </p:nvSpPr>
        <p:spPr>
          <a:xfrm>
            <a:off x="7555616" y="81894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 flipH="1">
            <a:off x="7843650" y="3024375"/>
            <a:ext cx="864096" cy="1296144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-7422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3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Bef>
                <a:spcPct val="0"/>
              </a:spcBef>
            </a:pPr>
            <a:r>
              <a:rPr lang="ru-RU" b="1" dirty="0">
                <a:solidFill>
                  <a:schemeClr val="tx1"/>
                </a:solidFill>
              </a:rPr>
              <a:t>  </a:t>
            </a:r>
            <a:r>
              <a:rPr lang="ru-RU" b="1" dirty="0" smtClean="0">
                <a:solidFill>
                  <a:schemeClr val="tx1"/>
                </a:solidFill>
              </a:rPr>
              <a:t>Схемы разрушения асфальтобетонных покрытий при воздействии шипованных шин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" name="Рисунок 50" descr="с5.png"/>
          <p:cNvPicPr>
            <a:picLocks noChangeAspect="1"/>
          </p:cNvPicPr>
          <p:nvPr/>
        </p:nvPicPr>
        <p:blipFill>
          <a:blip r:embed="rId6" cstate="print"/>
          <a:srcRect l="3277" t="51220" r="4972" b="9756"/>
          <a:stretch>
            <a:fillRect/>
          </a:stretch>
        </p:blipFill>
        <p:spPr>
          <a:xfrm>
            <a:off x="6384032" y="4073522"/>
            <a:ext cx="302433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" name="Прямоугольник 23"/>
          <p:cNvSpPr/>
          <p:nvPr/>
        </p:nvSpPr>
        <p:spPr>
          <a:xfrm>
            <a:off x="294292" y="5976703"/>
            <a:ext cx="11634951" cy="828542"/>
          </a:xfrm>
          <a:prstGeom prst="rect">
            <a:avLst/>
          </a:prstGeom>
          <a:gradFill>
            <a:gsLst>
              <a:gs pos="69000">
                <a:schemeClr val="accent1">
                  <a:lumMod val="20000"/>
                  <a:lumOff val="80000"/>
                  <a:alpha val="64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31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584200" h="3048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0588" tIns="50295" rIns="100588" bIns="50295" anchor="ctr"/>
          <a:lstStyle/>
          <a:p>
            <a:r>
              <a:rPr lang="ru-RU" sz="1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● Толщина слоя асфальтобетонного покрытия должна составлять 2,5 размера его крупной фракции</a:t>
            </a:r>
          </a:p>
          <a:p>
            <a:endParaRPr lang="ru-RU" sz="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4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● Увеличение размера крупной фракции ЩМА усложняет создание устойчивой к разрушению структуры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66" y="1268760"/>
            <a:ext cx="9251503" cy="5519582"/>
          </a:xfrm>
          <a:prstGeom prst="rect">
            <a:avLst/>
          </a:prstGeom>
          <a:ln w="38100">
            <a:noFill/>
            <a:prstDash val="dash"/>
          </a:ln>
          <a:scene3d>
            <a:camera prst="orthographicFront">
              <a:rot lat="0" lon="0" rev="0"/>
            </a:camera>
            <a:lightRig rig="threePt" dir="t"/>
          </a:scene3d>
          <a:sp3d>
            <a:bevelT w="660400" h="641350"/>
          </a:sp3d>
        </p:spPr>
      </p:pic>
      <p:sp>
        <p:nvSpPr>
          <p:cNvPr id="14" name="Полилиния 13"/>
          <p:cNvSpPr/>
          <p:nvPr/>
        </p:nvSpPr>
        <p:spPr>
          <a:xfrm>
            <a:off x="1638300" y="4087480"/>
            <a:ext cx="9080500" cy="565657"/>
          </a:xfrm>
          <a:custGeom>
            <a:avLst/>
            <a:gdLst>
              <a:gd name="connsiteX0" fmla="*/ 0 w 9080500"/>
              <a:gd name="connsiteY0" fmla="*/ 260983 h 718205"/>
              <a:gd name="connsiteX1" fmla="*/ 1130300 w 9080500"/>
              <a:gd name="connsiteY1" fmla="*/ 19683 h 718205"/>
              <a:gd name="connsiteX2" fmla="*/ 4292600 w 9080500"/>
              <a:gd name="connsiteY2" fmla="*/ 718183 h 718205"/>
              <a:gd name="connsiteX3" fmla="*/ 7277100 w 9080500"/>
              <a:gd name="connsiteY3" fmla="*/ 45083 h 718205"/>
              <a:gd name="connsiteX4" fmla="*/ 9080500 w 9080500"/>
              <a:gd name="connsiteY4" fmla="*/ 197483 h 718205"/>
              <a:gd name="connsiteX5" fmla="*/ 9080500 w 9080500"/>
              <a:gd name="connsiteY5" fmla="*/ 197483 h 71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0500" h="718205">
                <a:moveTo>
                  <a:pt x="0" y="260983"/>
                </a:moveTo>
                <a:cubicBezTo>
                  <a:pt x="207433" y="102233"/>
                  <a:pt x="414867" y="-56517"/>
                  <a:pt x="1130300" y="19683"/>
                </a:cubicBezTo>
                <a:cubicBezTo>
                  <a:pt x="1845733" y="95883"/>
                  <a:pt x="3268133" y="713950"/>
                  <a:pt x="4292600" y="718183"/>
                </a:cubicBezTo>
                <a:cubicBezTo>
                  <a:pt x="5317067" y="722416"/>
                  <a:pt x="6479117" y="131866"/>
                  <a:pt x="7277100" y="45083"/>
                </a:cubicBezTo>
                <a:cubicBezTo>
                  <a:pt x="8075083" y="-41700"/>
                  <a:pt x="9080500" y="197483"/>
                  <a:pt x="9080500" y="197483"/>
                </a:cubicBezTo>
                <a:lnTo>
                  <a:pt x="9080500" y="197483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638301" y="5415186"/>
            <a:ext cx="9080500" cy="448366"/>
          </a:xfrm>
          <a:custGeom>
            <a:avLst/>
            <a:gdLst>
              <a:gd name="connsiteX0" fmla="*/ 0 w 9335080"/>
              <a:gd name="connsiteY0" fmla="*/ 130857 h 448366"/>
              <a:gd name="connsiteX1" fmla="*/ 1244600 w 9335080"/>
              <a:gd name="connsiteY1" fmla="*/ 16557 h 448366"/>
              <a:gd name="connsiteX2" fmla="*/ 4191000 w 9335080"/>
              <a:gd name="connsiteY2" fmla="*/ 448357 h 448366"/>
              <a:gd name="connsiteX3" fmla="*/ 7073900 w 9335080"/>
              <a:gd name="connsiteY3" fmla="*/ 29257 h 448366"/>
              <a:gd name="connsiteX4" fmla="*/ 9144000 w 9335080"/>
              <a:gd name="connsiteY4" fmla="*/ 130857 h 448366"/>
              <a:gd name="connsiteX5" fmla="*/ 9118600 w 9335080"/>
              <a:gd name="connsiteY5" fmla="*/ 143557 h 44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5080" h="448366">
                <a:moveTo>
                  <a:pt x="0" y="130857"/>
                </a:moveTo>
                <a:cubicBezTo>
                  <a:pt x="273050" y="47248"/>
                  <a:pt x="546100" y="-36360"/>
                  <a:pt x="1244600" y="16557"/>
                </a:cubicBezTo>
                <a:cubicBezTo>
                  <a:pt x="1943100" y="69474"/>
                  <a:pt x="3219450" y="446240"/>
                  <a:pt x="4191000" y="448357"/>
                </a:cubicBezTo>
                <a:cubicBezTo>
                  <a:pt x="5162550" y="450474"/>
                  <a:pt x="6248400" y="82174"/>
                  <a:pt x="7073900" y="29257"/>
                </a:cubicBezTo>
                <a:cubicBezTo>
                  <a:pt x="7899400" y="-23660"/>
                  <a:pt x="8803217" y="111807"/>
                  <a:pt x="9144000" y="130857"/>
                </a:cubicBezTo>
                <a:cubicBezTo>
                  <a:pt x="9484783" y="149907"/>
                  <a:pt x="9301691" y="146732"/>
                  <a:pt x="9118600" y="143557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апеция 18"/>
          <p:cNvSpPr/>
          <p:nvPr/>
        </p:nvSpPr>
        <p:spPr>
          <a:xfrm>
            <a:off x="4844261" y="4500239"/>
            <a:ext cx="2037466" cy="1363313"/>
          </a:xfrm>
          <a:prstGeom prst="trapezoid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231904" y="4500238"/>
            <a:ext cx="0" cy="136331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375920" y="4500238"/>
            <a:ext cx="0" cy="136331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28712" y="4500238"/>
            <a:ext cx="0" cy="136331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63952" y="4500238"/>
            <a:ext cx="0" cy="136331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807968" y="4500238"/>
            <a:ext cx="0" cy="136331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951984" y="4500238"/>
            <a:ext cx="0" cy="136331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081238" y="4500238"/>
            <a:ext cx="0" cy="136331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02567" y="4500238"/>
            <a:ext cx="0" cy="136331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312024" y="4500238"/>
            <a:ext cx="0" cy="136331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456040" y="4500238"/>
            <a:ext cx="0" cy="1363314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951984" y="2426091"/>
            <a:ext cx="0" cy="194421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844261" y="5863552"/>
            <a:ext cx="0" cy="229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881727" y="5863552"/>
            <a:ext cx="0" cy="229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844261" y="6165304"/>
            <a:ext cx="2037466" cy="360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31904" y="571681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5862994" y="6240034"/>
            <a:ext cx="0" cy="42932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960096" y="6240034"/>
            <a:ext cx="144016" cy="42932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4655841" y="6240034"/>
            <a:ext cx="184015" cy="42932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483932" y="242609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3215680" y="2991218"/>
            <a:ext cx="51125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8328248" y="3016116"/>
            <a:ext cx="0" cy="11329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3215680" y="3016116"/>
            <a:ext cx="0" cy="11329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24670" y="3011885"/>
            <a:ext cx="144016" cy="1248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224468" y="2852936"/>
            <a:ext cx="135228" cy="1382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8184232" y="3005337"/>
            <a:ext cx="131640" cy="1314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8184233" y="2852937"/>
            <a:ext cx="131437" cy="1317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4870831" y="6183104"/>
            <a:ext cx="135026" cy="62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4870629" y="6093297"/>
            <a:ext cx="135228" cy="691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6744073" y="6172238"/>
            <a:ext cx="134087" cy="732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6744072" y="6116999"/>
            <a:ext cx="133886" cy="345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063552" y="4087479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2247504" y="4073428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423592" y="4098465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567608" y="4098465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711624" y="4098465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1919536" y="4149080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2927648" y="4149080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3143672" y="4151135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8616280" y="4138540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8800232" y="4124489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8976320" y="4149526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9120336" y="4149526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9264352" y="4149526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8472264" y="4200141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9480376" y="4138540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9696400" y="4138540"/>
            <a:ext cx="0" cy="282828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Дуга 107"/>
          <p:cNvSpPr/>
          <p:nvPr/>
        </p:nvSpPr>
        <p:spPr>
          <a:xfrm rot="8128187">
            <a:off x="3890342" y="5505492"/>
            <a:ext cx="618926" cy="537759"/>
          </a:xfrm>
          <a:prstGeom prst="arc">
            <a:avLst>
              <a:gd name="adj1" fmla="val 16200000"/>
              <a:gd name="adj2" fmla="val 1346592"/>
            </a:avLst>
          </a:prstGeom>
          <a:noFill/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Дуга 108"/>
          <p:cNvSpPr/>
          <p:nvPr/>
        </p:nvSpPr>
        <p:spPr>
          <a:xfrm rot="8128187">
            <a:off x="7465597" y="5570889"/>
            <a:ext cx="618926" cy="537759"/>
          </a:xfrm>
          <a:prstGeom prst="arc">
            <a:avLst>
              <a:gd name="adj1" fmla="val 16200000"/>
              <a:gd name="adj2" fmla="val 1346592"/>
            </a:avLst>
          </a:prstGeom>
          <a:noFill/>
          <a:ln w="317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0" y="-36787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3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Rectangle 2"/>
          <p:cNvSpPr>
            <a:spLocks noGrp="1" noChangeArrowheads="1"/>
          </p:cNvSpPr>
          <p:nvPr>
            <p:ph type="title"/>
          </p:nvPr>
        </p:nvSpPr>
        <p:spPr>
          <a:xfrm>
            <a:off x="394138" y="-27384"/>
            <a:ext cx="7574070" cy="792088"/>
          </a:xfrm>
        </p:spPr>
        <p:txBody>
          <a:bodyPr/>
          <a:lstStyle/>
          <a:p>
            <a:pPr algn="l">
              <a:lnSpc>
                <a:spcPts val="1800"/>
              </a:lnSpc>
            </a:pPr>
            <a:r>
              <a:rPr lang="ru-RU" sz="1800" b="1" dirty="0" smtClean="0">
                <a:latin typeface="+mn-lt"/>
              </a:rPr>
              <a:t>Главные виды воздействия и причины разрушения несущих слоев от воздействия динамической нагрузки</a:t>
            </a:r>
            <a:endParaRPr lang="ru-RU" sz="1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82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39" grpId="0"/>
      <p:bldP spid="46" grpId="0"/>
      <p:bldP spid="108" grpId="0" animBg="1"/>
      <p:bldP spid="109" grpId="0" animBg="1"/>
      <p:bldP spid="6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1"/>
          <p:cNvPicPr>
            <a:picLocks noChangeAspect="1" noChangeArrowheads="1"/>
          </p:cNvPicPr>
          <p:nvPr/>
        </p:nvPicPr>
        <p:blipFill>
          <a:blip r:embed="rId2" cstate="print"/>
          <a:srcRect l="18535" t="21666" r="12294" b="43944"/>
          <a:stretch>
            <a:fillRect/>
          </a:stretch>
        </p:blipFill>
        <p:spPr bwMode="auto">
          <a:xfrm>
            <a:off x="3332682" y="1605776"/>
            <a:ext cx="6104706" cy="192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825062" y="1212066"/>
            <a:ext cx="103789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Двусторонний изгиб </a:t>
            </a:r>
            <a:r>
              <a:rPr lang="ru-RU" sz="1600" b="1" dirty="0" smtClean="0">
                <a:solidFill>
                  <a:prstClr val="black"/>
                </a:solidFill>
              </a:rPr>
              <a:t>асфальтобетонного покрытия </a:t>
            </a:r>
            <a:r>
              <a:rPr lang="ru-RU" sz="1600" b="1" dirty="0">
                <a:solidFill>
                  <a:prstClr val="black"/>
                </a:solidFill>
              </a:rPr>
              <a:t>при проезде колеса автомобиля</a:t>
            </a:r>
          </a:p>
          <a:p>
            <a:pPr algn="ctr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38" name="AutoShape 4"/>
          <p:cNvSpPr txBox="1">
            <a:spLocks noChangeArrowheads="1"/>
          </p:cNvSpPr>
          <p:nvPr/>
        </p:nvSpPr>
        <p:spPr>
          <a:xfrm>
            <a:off x="693683" y="476673"/>
            <a:ext cx="10804634" cy="642679"/>
          </a:xfrm>
          <a:prstGeom prst="flowChartAlternateProcess">
            <a:avLst/>
          </a:prstGeom>
          <a:solidFill>
            <a:srgbClr val="CCCCFF">
              <a:alpha val="42000"/>
            </a:srgbClr>
          </a:solidFill>
          <a:ln>
            <a:solidFill>
              <a:schemeClr val="tx1"/>
            </a:solidFill>
          </a:ln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400" b="1" dirty="0" smtClean="0">
                <a:solidFill>
                  <a:srgbClr val="993366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АМПЛИТУДЫ </a:t>
            </a:r>
            <a:r>
              <a:rPr lang="ru-RU" sz="1400" b="1" dirty="0">
                <a:solidFill>
                  <a:srgbClr val="993366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РАСТЯГИВАЮЩИХ НАПРЯЖЕНИЙ В </a:t>
            </a:r>
            <a:r>
              <a:rPr lang="ru-RU" sz="1400" b="1" dirty="0" smtClean="0">
                <a:solidFill>
                  <a:srgbClr val="993366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СЛОЯХ АСФАЛЬТОБЕТОВ ПРИ </a:t>
            </a:r>
            <a:r>
              <a:rPr lang="ru-RU" sz="1400" b="1" dirty="0">
                <a:solidFill>
                  <a:srgbClr val="993366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>ВОЗДЕЙСТВИИ НАГРУЗКИ ОТ ТРАНСПОРТНЫХ СРЕДСТВ</a:t>
            </a:r>
          </a:p>
        </p:txBody>
      </p:sp>
      <p:graphicFrame>
        <p:nvGraphicFramePr>
          <p:cNvPr id="39" name="Group 3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36654"/>
              </p:ext>
            </p:extLst>
          </p:nvPr>
        </p:nvGraphicFramePr>
        <p:xfrm>
          <a:off x="720279" y="3534119"/>
          <a:ext cx="10751441" cy="1270821"/>
        </p:xfrm>
        <a:graphic>
          <a:graphicData uri="http://schemas.openxmlformats.org/drawingml/2006/table">
            <a:tbl>
              <a:tblPr/>
              <a:tblGrid>
                <a:gridCol w="3373178"/>
                <a:gridCol w="2680138"/>
                <a:gridCol w="2401614"/>
                <a:gridCol w="2296511"/>
              </a:tblGrid>
              <a:tr h="356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КОНСТРУКЦИИ: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«УСИЛЕННОЙ» ПРОЧНОСТИ</a:t>
                      </a:r>
                    </a:p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«СРЕДНЕЙ» ПРОЧНОСТИ</a:t>
                      </a:r>
                    </a:p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«СЛАБОЙ» ПРОЧНОСТИ</a:t>
                      </a:r>
                    </a:p>
                    <a:p>
                      <a:pPr marL="0" marR="0" lvl="0" indent="127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3742">
                <a:tc>
                  <a:txBody>
                    <a:bodyPr/>
                    <a:lstStyle/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ТОЛЩИНА ПОКРЫТИЯ</a:t>
                      </a:r>
                      <a:r>
                        <a:rPr kumimoji="0" lang="ru-RU" sz="16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см</a:t>
                      </a:r>
                    </a:p>
                    <a:p>
                      <a:pPr marL="0" marR="0" lvl="0" indent="127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18-25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12-18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6-12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8021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РАСТЯГИВАЮЩИЕ НАПРЯЖЕНИЯ,  МПа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0,30 - 0,44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0,45 - 0,86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0,87 - 1,30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0279" y="5012067"/>
            <a:ext cx="10751441" cy="1336182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 w="3175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584200" h="304800"/>
          </a:sp3d>
        </p:spPr>
        <p:txBody>
          <a:bodyPr lIns="100588" tIns="50295" rIns="100588" bIns="50295" anchor="ctr"/>
          <a:lstStyle/>
          <a:p>
            <a:pPr marL="342900" lvl="0" indent="-342900">
              <a:buAutoNum type="arabicPeriod"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ОСНОВНОЕ ПРОТИВОРЕЧИЕ:</a:t>
            </a:r>
            <a:r>
              <a:rPr lang="ru-RU" sz="14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нормативный расчет Д.О. на </a:t>
            </a:r>
            <a:r>
              <a:rPr lang="ru-RU" sz="14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статику, а потребительские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свойства - ТЭС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Д.К. в течение всего их жизненного цикла (категория динамики</a:t>
            </a:r>
            <a:r>
              <a:rPr lang="ru-RU" sz="14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342900" lvl="0" indent="-342900">
              <a:buAutoNum type="arabicPeriod"/>
            </a:pPr>
            <a:endParaRPr kumimoji="0" lang="ru-RU" sz="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AutoNum type="arabicPeriod"/>
            </a:pPr>
            <a:r>
              <a:rPr lang="ru-RU" sz="14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ПРОБЛЕМЫ Д.О.: накопление </a:t>
            </a:r>
            <a:r>
              <a:rPr lang="ru-RU" sz="14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остаточных деформаций </a:t>
            </a:r>
            <a:r>
              <a:rPr lang="ru-RU" sz="14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400" b="1" kern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усталостные </a:t>
            </a:r>
            <a:r>
              <a:rPr lang="ru-RU" sz="14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разрушения</a:t>
            </a:r>
          </a:p>
          <a:p>
            <a:pPr marL="342900" lvl="0" indent="-342900">
              <a:buAutoNum type="arabicPeriod"/>
            </a:pPr>
            <a:endParaRPr lang="ru-RU" sz="400" b="1" kern="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>
              <a:buAutoNum type="arabicPeriod"/>
            </a:pPr>
            <a:r>
              <a:rPr lang="ru-RU" sz="1400" b="1" kern="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ТОЛЩИНА ПАКЕТА ОПРЕДЕЛЯЕТСЯ НЕОБХОДИМОСТЬЮ ПОГЛОЩЕНИЯ ОПРЕДЕЛЕННОГО СПЕКТРА ЧАСТОТ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15" y="1332014"/>
            <a:ext cx="328614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7438" y="1346626"/>
            <a:ext cx="371477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9889" y="3559235"/>
            <a:ext cx="3617437" cy="21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9124944" y="1871653"/>
            <a:ext cx="85725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=0,000086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38724" y="1895465"/>
            <a:ext cx="776294" cy="204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ε=0,00009</a:t>
            </a: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5248" y="4119567"/>
            <a:ext cx="85725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=0,000144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81290" y="1003231"/>
            <a:ext cx="200026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6A05"/>
                </a:solidFill>
                <a:latin typeface="Arial" pitchFamily="34" charset="0"/>
                <a:cs typeface="Arial" pitchFamily="34" charset="0"/>
              </a:rPr>
              <a:t>М1 км 35+000 – 37+000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96066" y="1034761"/>
            <a:ext cx="228601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6A05"/>
                </a:solidFill>
                <a:latin typeface="Arial" pitchFamily="34" charset="0"/>
                <a:cs typeface="Arial" pitchFamily="34" charset="0"/>
              </a:rPr>
              <a:t>М4 км 877+326 – 877+476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81326" y="3273482"/>
            <a:ext cx="221457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6A05"/>
                </a:solidFill>
                <a:latin typeface="Arial" pitchFamily="34" charset="0"/>
                <a:cs typeface="Arial" pitchFamily="34" charset="0"/>
              </a:rPr>
              <a:t>М11 км 276+000 – 277+000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33589" y="5659502"/>
            <a:ext cx="10867697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ε 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относительное  удлинение на нижней грани пакета асфальтобетонных слоев, характеризует  интенсивность накопления усталостных разрушений </a:t>
            </a:r>
          </a:p>
        </p:txBody>
      </p:sp>
      <p:sp>
        <p:nvSpPr>
          <p:cNvPr id="17" name="Заголовок 6"/>
          <p:cNvSpPr txBox="1">
            <a:spLocks/>
          </p:cNvSpPr>
          <p:nvPr/>
        </p:nvSpPr>
        <p:spPr>
          <a:xfrm>
            <a:off x="1894488" y="475457"/>
            <a:ext cx="8571186" cy="408618"/>
          </a:xfrm>
          <a:prstGeom prst="rect">
            <a:avLst/>
          </a:prstGeom>
          <a:gradFill>
            <a:gsLst>
              <a:gs pos="26000">
                <a:srgbClr val="4F81BD">
                  <a:tint val="66000"/>
                  <a:satMod val="160000"/>
                  <a:alpha val="85000"/>
                </a:srgbClr>
              </a:gs>
              <a:gs pos="96000">
                <a:srgbClr val="D2DDF1"/>
              </a:gs>
              <a:gs pos="91000">
                <a:srgbClr val="4F81BD">
                  <a:tint val="44500"/>
                  <a:satMod val="160000"/>
                  <a:alpha val="68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16200000" scaled="1"/>
          </a:gradFill>
        </p:spPr>
        <p:txBody>
          <a:bodyPr vert="horz" anchor="b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МОДЕЛИРОВАНИЕ  НАПРЯЖЕННО-ДЕФОРМИРОВАННОГО  СОСТОЯНИ</a:t>
            </a:r>
            <a:r>
              <a:rPr lang="ru-RU" sz="1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Я</a:t>
            </a:r>
            <a:endParaRPr lang="ru-RU" sz="1600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52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/>
          <a:srcRect l="29988" t="22718" r="33319" b="47505"/>
          <a:stretch>
            <a:fillRect/>
          </a:stretch>
        </p:blipFill>
        <p:spPr bwMode="auto">
          <a:xfrm>
            <a:off x="3524232" y="737359"/>
            <a:ext cx="6715172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/>
          <a:srcRect l="40792" t="4963" r="44375" b="40446"/>
          <a:stretch>
            <a:fillRect/>
          </a:stretch>
        </p:blipFill>
        <p:spPr bwMode="auto">
          <a:xfrm>
            <a:off x="2095472" y="808796"/>
            <a:ext cx="144175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479740"/>
              </p:ext>
            </p:extLst>
          </p:nvPr>
        </p:nvGraphicFramePr>
        <p:xfrm>
          <a:off x="1972412" y="3616760"/>
          <a:ext cx="8286807" cy="2111127"/>
        </p:xfrm>
        <a:graphic>
          <a:graphicData uri="http://schemas.openxmlformats.org/drawingml/2006/table">
            <a:tbl>
              <a:tblPr/>
              <a:tblGrid>
                <a:gridCol w="1445468"/>
                <a:gridCol w="1332551"/>
                <a:gridCol w="1332551"/>
                <a:gridCol w="1332551"/>
                <a:gridCol w="1462553"/>
                <a:gridCol w="1381133"/>
              </a:tblGrid>
              <a:tr h="452249">
                <a:tc gridSpan="6">
                  <a:txBody>
                    <a:bodyPr/>
                    <a:lstStyle/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latin typeface="Arial"/>
                          <a:ea typeface="Calibri"/>
                          <a:cs typeface="Times New Roman"/>
                        </a:rPr>
                        <a:t>ОСТАТОЧНЫЙ РЕСУРС ПО КРИТЕРИЮ НАКОПЛЕНИЯ УСТАЛОСТНЫХ РАЗРУШЕНИЙ ЧЕРЕЗ 10 ЛЕТ ПОСЛЕ ЭКСПЛУАТАЦИИ, %</a:t>
                      </a:r>
                      <a:endParaRPr lang="ru-RU" sz="1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D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40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53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/>
                          <a:ea typeface="Calibri"/>
                          <a:cs typeface="Times New Roman"/>
                        </a:rPr>
                        <a:t>60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/>
                          <a:ea typeface="Calibri"/>
                          <a:cs typeface="Times New Roman"/>
                        </a:rPr>
                        <a:t>45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CDE1"/>
                    </a:solidFill>
                  </a:tcPr>
                </a:tc>
              </a:tr>
              <a:tr h="45224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latin typeface="Arial"/>
                          <a:ea typeface="Calibri"/>
                          <a:cs typeface="Times New Roman"/>
                        </a:rPr>
                        <a:t>КОЭФФИЦИЕНТ ПРОЧНОСТИ (ФАКТИЧЕСКИЙ) ПО КРИТЕРИЮ УСТАЛОСТНОГО РАЗРУШЕНИЯ ПО ОДН</a:t>
                      </a:r>
                      <a:endParaRPr lang="ru-RU" sz="1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/>
                          <a:ea typeface="Calibri"/>
                          <a:cs typeface="Times New Roman"/>
                        </a:rPr>
                        <a:t>1,2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/>
                          <a:ea typeface="Calibri"/>
                          <a:cs typeface="Times New Roman"/>
                        </a:rPr>
                        <a:t>1,535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/>
                          <a:ea typeface="Calibri"/>
                          <a:cs typeface="Times New Roman"/>
                        </a:rPr>
                        <a:t>1,949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/>
                          <a:ea typeface="Calibri"/>
                          <a:cs typeface="Times New Roman"/>
                        </a:rPr>
                        <a:t>1,243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/>
                          <a:ea typeface="Calibri"/>
                          <a:cs typeface="Times New Roman"/>
                        </a:rPr>
                        <a:t>1,027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/>
                          <a:ea typeface="Calibri"/>
                          <a:cs typeface="Times New Roman"/>
                        </a:rPr>
                        <a:t>1,052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45224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dirty="0">
                          <a:latin typeface="Arial"/>
                          <a:ea typeface="Calibri"/>
                          <a:cs typeface="Times New Roman"/>
                        </a:rPr>
                        <a:t>КОЭФФИЦИЕНТ ПРОЧНОСТИ (ТРЕБУЕМЫЙ) ПО КРИТЕРИЮ УСТАЛОСТНОГО РАЗРУШЕНИЯ ПО ОДН</a:t>
                      </a:r>
                      <a:endParaRPr lang="ru-RU" sz="10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Arial"/>
                          <a:ea typeface="Calibri"/>
                          <a:cs typeface="Times New Roman"/>
                        </a:rPr>
                        <a:t>1,0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1,1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1,0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"/>
                          <a:ea typeface="Calibri"/>
                          <a:cs typeface="Times New Roman"/>
                        </a:rPr>
                        <a:t>1,0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10" marR="6361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Блок-схема: задержка 13"/>
          <p:cNvSpPr/>
          <p:nvPr/>
        </p:nvSpPr>
        <p:spPr>
          <a:xfrm flipH="1">
            <a:off x="1847820" y="1165986"/>
            <a:ext cx="428596" cy="612648"/>
          </a:xfrm>
          <a:prstGeom prst="flowChartDelay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26</a:t>
            </a:r>
          </a:p>
        </p:txBody>
      </p:sp>
      <p:sp>
        <p:nvSpPr>
          <p:cNvPr id="15" name="Блок-схема: задержка 14"/>
          <p:cNvSpPr/>
          <p:nvPr/>
        </p:nvSpPr>
        <p:spPr>
          <a:xfrm flipH="1">
            <a:off x="3167042" y="1165986"/>
            <a:ext cx="428596" cy="785818"/>
          </a:xfrm>
          <a:prstGeom prst="flowChartDelay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29</a:t>
            </a:r>
          </a:p>
        </p:txBody>
      </p:sp>
      <p:sp>
        <p:nvSpPr>
          <p:cNvPr id="16" name="Блок-схема: задержка 15"/>
          <p:cNvSpPr/>
          <p:nvPr/>
        </p:nvSpPr>
        <p:spPr>
          <a:xfrm flipH="1">
            <a:off x="4524364" y="1165986"/>
            <a:ext cx="428596" cy="857256"/>
          </a:xfrm>
          <a:prstGeom prst="flowChartDelay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34</a:t>
            </a:r>
          </a:p>
        </p:txBody>
      </p:sp>
      <p:sp>
        <p:nvSpPr>
          <p:cNvPr id="17" name="Блок-схема: задержка 16"/>
          <p:cNvSpPr/>
          <p:nvPr/>
        </p:nvSpPr>
        <p:spPr>
          <a:xfrm flipH="1">
            <a:off x="5953124" y="1165986"/>
            <a:ext cx="428596" cy="571504"/>
          </a:xfrm>
          <a:prstGeom prst="flowChartDelay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18" name="Блок-схема: задержка 17"/>
          <p:cNvSpPr/>
          <p:nvPr/>
        </p:nvSpPr>
        <p:spPr>
          <a:xfrm flipH="1">
            <a:off x="7381884" y="1165986"/>
            <a:ext cx="428596" cy="567704"/>
          </a:xfrm>
          <a:prstGeom prst="flowChartDelay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19</a:t>
            </a:r>
          </a:p>
        </p:txBody>
      </p:sp>
      <p:sp>
        <p:nvSpPr>
          <p:cNvPr id="19" name="Блок-схема: задержка 18"/>
          <p:cNvSpPr/>
          <p:nvPr/>
        </p:nvSpPr>
        <p:spPr>
          <a:xfrm flipH="1">
            <a:off x="8810644" y="1165986"/>
            <a:ext cx="428596" cy="575324"/>
          </a:xfrm>
          <a:prstGeom prst="flowChartDelay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20" name="Блок-схема: задержка 19"/>
          <p:cNvSpPr/>
          <p:nvPr/>
        </p:nvSpPr>
        <p:spPr>
          <a:xfrm flipH="1">
            <a:off x="5955028" y="1708922"/>
            <a:ext cx="428596" cy="542928"/>
          </a:xfrm>
          <a:prstGeom prst="flowChartDelay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21" name="Блок-схема: задержка 20"/>
          <p:cNvSpPr/>
          <p:nvPr/>
        </p:nvSpPr>
        <p:spPr>
          <a:xfrm flipH="1">
            <a:off x="7381884" y="1737490"/>
            <a:ext cx="428596" cy="571504"/>
          </a:xfrm>
          <a:prstGeom prst="flowChartDelay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20</a:t>
            </a:r>
          </a:p>
        </p:txBody>
      </p:sp>
      <p:sp>
        <p:nvSpPr>
          <p:cNvPr id="22" name="Блок-схема: задержка 21"/>
          <p:cNvSpPr/>
          <p:nvPr/>
        </p:nvSpPr>
        <p:spPr>
          <a:xfrm flipH="1">
            <a:off x="8810644" y="1737490"/>
            <a:ext cx="428596" cy="285752"/>
          </a:xfrm>
          <a:prstGeom prst="flowChartDelay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</a:rPr>
              <a:t>9</a:t>
            </a:r>
          </a:p>
        </p:txBody>
      </p:sp>
      <p:sp>
        <p:nvSpPr>
          <p:cNvPr id="24" name="Заголовок 6"/>
          <p:cNvSpPr txBox="1">
            <a:spLocks/>
          </p:cNvSpPr>
          <p:nvPr/>
        </p:nvSpPr>
        <p:spPr>
          <a:xfrm>
            <a:off x="3167042" y="344172"/>
            <a:ext cx="5643602" cy="408618"/>
          </a:xfrm>
          <a:prstGeom prst="rect">
            <a:avLst/>
          </a:prstGeom>
          <a:gradFill>
            <a:gsLst>
              <a:gs pos="26000">
                <a:srgbClr val="4F81BD">
                  <a:tint val="66000"/>
                  <a:satMod val="160000"/>
                  <a:alpha val="85000"/>
                </a:srgbClr>
              </a:gs>
              <a:gs pos="96000">
                <a:srgbClr val="D2DDF1"/>
              </a:gs>
              <a:gs pos="91000">
                <a:srgbClr val="4F81BD">
                  <a:tint val="44500"/>
                  <a:satMod val="160000"/>
                  <a:alpha val="68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16200000" scaled="1"/>
          </a:gradFill>
        </p:spPr>
        <p:txBody>
          <a:bodyPr vert="horz" anchor="b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РАСЧЕТ НА УСТАЛОСТНЫЕ РАЗРУШЕНИЯ</a:t>
            </a:r>
            <a:endParaRPr lang="ru-RU" b="1" dirty="0"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6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7608168" y="6453336"/>
            <a:ext cx="648072" cy="288032"/>
          </a:xfrm>
          <a:prstGeom prst="leftArrow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27000" h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8517942" y="6402814"/>
            <a:ext cx="153849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Гл. МЕНЮ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"/>
            <a:ext cx="121920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37000">
                <a:schemeClr val="accent1">
                  <a:tint val="44500"/>
                  <a:satMod val="160000"/>
                  <a:alpha val="6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alpha val="6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  <a:spcBef>
                <a:spcPct val="0"/>
              </a:spcBef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4138" y="-27384"/>
            <a:ext cx="7574070" cy="792088"/>
          </a:xfrm>
        </p:spPr>
        <p:txBody>
          <a:bodyPr/>
          <a:lstStyle/>
          <a:p>
            <a:pPr algn="l">
              <a:lnSpc>
                <a:spcPts val="1800"/>
              </a:lnSpc>
            </a:pPr>
            <a:r>
              <a:rPr lang="ru-RU" sz="1800" b="1" dirty="0">
                <a:latin typeface="+mn-lt"/>
              </a:rPr>
              <a:t>Влияние полимерного дисперсного армирования на усталостную долговечность асфальтобетона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2876551" y="1433513"/>
          <a:ext cx="6780213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5" imgW="6779340" imgH="4755292" progId="Excel.Chart.8">
                  <p:embed/>
                </p:oleObj>
              </mc:Choice>
              <mc:Fallback>
                <p:oleObj r:id="rId5" imgW="6779340" imgH="475529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1" y="1433513"/>
                        <a:ext cx="6780213" cy="475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4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FQkgvZ9UGQDSf9HegeK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Jkcx7HxUGM8hwJWP7uS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FQkgvZ9UGQDSf9Hege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Jkcx7HxUGM8hwJWP7uS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fA524_7WUSCj2U4IF.1vw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818</Words>
  <Application>Microsoft Office PowerPoint</Application>
  <PresentationFormat>Произвольный</PresentationFormat>
  <Paragraphs>173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1_Тема Office</vt:lpstr>
      <vt:lpstr>2_Тема Office</vt:lpstr>
      <vt:lpstr>Аспект</vt:lpstr>
      <vt:lpstr>1_Аспект</vt:lpstr>
      <vt:lpstr>2_Аспект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Главные виды воздействия и причины разрушения несущих слоев от воздействия динамической нагрузки</vt:lpstr>
      <vt:lpstr>Презентация PowerPoint</vt:lpstr>
      <vt:lpstr>Презентация PowerPoint</vt:lpstr>
      <vt:lpstr>Презентация PowerPoint</vt:lpstr>
      <vt:lpstr>Влияние полимерного дисперсного армирования на усталостную долговечность асфальтобетона</vt:lpstr>
      <vt:lpstr>Основные 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Егорова Алла Сергеевна</cp:lastModifiedBy>
  <cp:revision>36</cp:revision>
  <dcterms:created xsi:type="dcterms:W3CDTF">2015-10-26T13:07:36Z</dcterms:created>
  <dcterms:modified xsi:type="dcterms:W3CDTF">2015-11-13T11:42:33Z</dcterms:modified>
</cp:coreProperties>
</file>